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8089900" cy="11226800"/>
  <p:notesSz cx="8089900" cy="112268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530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7218" y="3480308"/>
            <a:ext cx="6881812" cy="23576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14437" y="6287008"/>
            <a:ext cx="5667375" cy="280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04812" y="2582164"/>
            <a:ext cx="3521868" cy="74096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169568" y="2582164"/>
            <a:ext cx="3521868" cy="74096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82699" y="1041235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4812" y="449072"/>
            <a:ext cx="7286625" cy="1796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4812" y="2582164"/>
            <a:ext cx="7286625" cy="74096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52725" y="10440924"/>
            <a:ext cx="2590800" cy="561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4812" y="10440924"/>
            <a:ext cx="1862137" cy="561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829300" y="10440924"/>
            <a:ext cx="1862137" cy="561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onsjournal.org/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onsjournal.org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cp.org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/" TargetMode="External"/><Relationship Id="rId2" Type="http://schemas.openxmlformats.org/officeDocument/2006/relationships/hyperlink" Target="http://www.ironsjournal.org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krystyna.gielo-perczak@uconn.ed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onsjournal.org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onsjournal.org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ironsjournal.org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onsjournal.org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2699" y="9875723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39147" y="9917003"/>
            <a:ext cx="328485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0400" algn="l"/>
              </a:tabLst>
            </a:pPr>
            <a:r>
              <a:rPr sz="1000" spc="1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ww</a:t>
            </a:r>
            <a:r>
              <a:rPr sz="1000" spc="-4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w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.ir</a:t>
            </a:r>
            <a:r>
              <a:rPr sz="1000" spc="-3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onsjou</a:t>
            </a:r>
            <a:r>
              <a:rPr sz="1000" spc="-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nal.or</a:t>
            </a:r>
            <a:r>
              <a:rPr sz="1000" spc="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g</a:t>
            </a:r>
            <a:r>
              <a:rPr sz="1000" dirty="0">
                <a:solidFill>
                  <a:srgbClr val="231F20"/>
                </a:solidFill>
                <a:latin typeface="Georgia"/>
                <a:cs typeface="Georgia"/>
              </a:rPr>
              <a:t>	</a:t>
            </a:r>
            <a:r>
              <a:rPr sz="1000" spc="50" dirty="0">
                <a:solidFill>
                  <a:srgbClr val="231F20"/>
                </a:solidFill>
                <a:latin typeface="Georgia"/>
                <a:cs typeface="Georgia"/>
              </a:rPr>
              <a:t>7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1460" y="1181900"/>
            <a:ext cx="5386070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 indent="-1905" algn="just">
              <a:lnSpc>
                <a:spcPct val="106100"/>
              </a:lnSpc>
              <a:spcBef>
                <a:spcPts val="100"/>
              </a:spcBef>
            </a:pP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Suresh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M.,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Bowen </a:t>
            </a:r>
            <a:r>
              <a:rPr sz="1100" i="1" spc="-5" dirty="0">
                <a:solidFill>
                  <a:srgbClr val="231F20"/>
                </a:solidFill>
                <a:latin typeface="Georgia"/>
                <a:cs typeface="Georgia"/>
              </a:rPr>
              <a:t>S.,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Mathioudakis </a:t>
            </a:r>
            <a:r>
              <a:rPr sz="1100" i="1" spc="-10" dirty="0">
                <a:solidFill>
                  <a:srgbClr val="231F20"/>
                </a:solidFill>
                <a:latin typeface="Georgia"/>
                <a:cs typeface="Georgia"/>
              </a:rPr>
              <a:t>A.,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Gielo-Perczak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K.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Effects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short-term, high inten- 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sity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plyometric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training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regimen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on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control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young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adults.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Issue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Rehabil.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Orthop.  Neurophysiol. </a:t>
            </a:r>
            <a:r>
              <a:rPr sz="1100" i="1" spc="-25" dirty="0">
                <a:solidFill>
                  <a:srgbClr val="231F20"/>
                </a:solidFill>
                <a:latin typeface="Georgia"/>
                <a:cs typeface="Georgia"/>
              </a:rPr>
              <a:t>Sport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Promot.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2018;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25: 7–20.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DOI:</a:t>
            </a:r>
            <a:r>
              <a:rPr sz="1100" i="1" spc="-1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10" dirty="0">
                <a:solidFill>
                  <a:srgbClr val="231F20"/>
                </a:solidFill>
                <a:latin typeface="Georgia"/>
                <a:cs typeface="Georgia"/>
              </a:rPr>
              <a:t>10.19271/IRONS-000079–2018–25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5503" y="1890598"/>
            <a:ext cx="2597150" cy="1805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 indent="-635" algn="just">
              <a:lnSpc>
                <a:spcPct val="116700"/>
              </a:lnSpc>
              <a:spcBef>
                <a:spcPts val="100"/>
              </a:spcBef>
            </a:pPr>
            <a:r>
              <a:rPr sz="1000" b="1" spc="-50" dirty="0">
                <a:solidFill>
                  <a:srgbClr val="231F20"/>
                </a:solidFill>
                <a:latin typeface="Times New Roman"/>
                <a:cs typeface="Times New Roman"/>
              </a:rPr>
              <a:t>EFFECTS </a:t>
            </a:r>
            <a:r>
              <a:rPr sz="10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sz="1000" b="1" spc="-7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SHORT-TERM, </a:t>
            </a:r>
            <a:r>
              <a:rPr sz="1000" b="1" spc="-30" dirty="0">
                <a:solidFill>
                  <a:srgbClr val="231F20"/>
                </a:solidFill>
                <a:latin typeface="Times New Roman"/>
                <a:cs typeface="Times New Roman"/>
              </a:rPr>
              <a:t>HIGH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INTEN-  </a:t>
            </a:r>
            <a:r>
              <a:rPr sz="1000" b="1" spc="-45" dirty="0">
                <a:solidFill>
                  <a:srgbClr val="231F20"/>
                </a:solidFill>
                <a:latin typeface="Times New Roman"/>
                <a:cs typeface="Times New Roman"/>
              </a:rPr>
              <a:t>SITY </a:t>
            </a:r>
            <a:r>
              <a:rPr sz="1000" b="1" spc="-75" dirty="0">
                <a:solidFill>
                  <a:srgbClr val="231F20"/>
                </a:solidFill>
                <a:latin typeface="Times New Roman"/>
                <a:cs typeface="Times New Roman"/>
              </a:rPr>
              <a:t>PLYOMETRIC </a:t>
            </a:r>
            <a:r>
              <a:rPr sz="1000" b="1" spc="-45" dirty="0">
                <a:solidFill>
                  <a:srgbClr val="231F20"/>
                </a:solidFill>
                <a:latin typeface="Times New Roman"/>
                <a:cs typeface="Times New Roman"/>
              </a:rPr>
              <a:t>TRAINING </a:t>
            </a:r>
            <a:r>
              <a:rPr sz="1000" b="1" spc="-55" dirty="0">
                <a:solidFill>
                  <a:srgbClr val="231F20"/>
                </a:solidFill>
                <a:latin typeface="Times New Roman"/>
                <a:cs typeface="Times New Roman"/>
              </a:rPr>
              <a:t>REGIMEN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ON  </a:t>
            </a:r>
            <a:r>
              <a:rPr sz="10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POSTURAL </a:t>
            </a:r>
            <a:r>
              <a:rPr sz="1000" b="1" spc="-45" dirty="0">
                <a:solidFill>
                  <a:srgbClr val="231F20"/>
                </a:solidFill>
                <a:latin typeface="Times New Roman"/>
                <a:cs typeface="Times New Roman"/>
              </a:rPr>
              <a:t>CONTROL </a:t>
            </a:r>
            <a:r>
              <a:rPr sz="10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sz="1000" b="1" spc="-40" dirty="0">
                <a:solidFill>
                  <a:srgbClr val="231F20"/>
                </a:solidFill>
                <a:latin typeface="Times New Roman"/>
                <a:cs typeface="Times New Roman"/>
              </a:rPr>
              <a:t>YOUNG</a:t>
            </a:r>
            <a:r>
              <a:rPr sz="10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40" dirty="0">
                <a:solidFill>
                  <a:srgbClr val="231F20"/>
                </a:solidFill>
                <a:latin typeface="Times New Roman"/>
                <a:cs typeface="Times New Roman"/>
              </a:rPr>
              <a:t>ADULTS</a:t>
            </a:r>
            <a:endParaRPr sz="10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200"/>
              </a:spcBef>
            </a:pPr>
            <a:r>
              <a:rPr sz="10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Malavika</a:t>
            </a:r>
            <a:r>
              <a:rPr sz="10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35" dirty="0">
                <a:solidFill>
                  <a:srgbClr val="231F20"/>
                </a:solidFill>
                <a:latin typeface="Times New Roman"/>
                <a:cs typeface="Times New Roman"/>
              </a:rPr>
              <a:t>Suresh</a:t>
            </a:r>
            <a:endParaRPr sz="1000">
              <a:latin typeface="Times New Roman"/>
              <a:cs typeface="Times New Roman"/>
            </a:endParaRPr>
          </a:p>
          <a:p>
            <a:pPr marL="12700" marR="1077595" indent="5715">
              <a:lnSpc>
                <a:spcPct val="116700"/>
              </a:lnSpc>
            </a:pPr>
            <a:r>
              <a:rPr sz="1000" b="1" spc="-65" dirty="0">
                <a:solidFill>
                  <a:srgbClr val="231F20"/>
                </a:solidFill>
                <a:latin typeface="Georgia"/>
                <a:cs typeface="Georgia"/>
              </a:rPr>
              <a:t>Shaniel </a:t>
            </a:r>
            <a:r>
              <a:rPr sz="1000" b="1" spc="-85" dirty="0">
                <a:solidFill>
                  <a:srgbClr val="231F20"/>
                </a:solidFill>
                <a:latin typeface="Georgia"/>
                <a:cs typeface="Georgia"/>
              </a:rPr>
              <a:t>Bowen  </a:t>
            </a:r>
            <a:r>
              <a:rPr sz="1000" b="1" spc="30" dirty="0">
                <a:solidFill>
                  <a:srgbClr val="231F20"/>
                </a:solidFill>
                <a:latin typeface="Times New Roman"/>
                <a:cs typeface="Times New Roman"/>
              </a:rPr>
              <a:t>Alexandros</a:t>
            </a:r>
            <a:r>
              <a:rPr sz="1000" b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30" dirty="0">
                <a:solidFill>
                  <a:srgbClr val="231F20"/>
                </a:solidFill>
                <a:latin typeface="Times New Roman"/>
                <a:cs typeface="Times New Roman"/>
              </a:rPr>
              <a:t>Mathioudakis  </a:t>
            </a:r>
            <a:r>
              <a:rPr sz="1000" b="1" spc="10" dirty="0">
                <a:solidFill>
                  <a:srgbClr val="231F20"/>
                </a:solidFill>
                <a:latin typeface="Times New Roman"/>
                <a:cs typeface="Times New Roman"/>
              </a:rPr>
              <a:t>Krystyna</a:t>
            </a:r>
            <a:r>
              <a:rPr sz="10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Gielo-Perczak</a:t>
            </a:r>
            <a:endParaRPr sz="1000">
              <a:latin typeface="Times New Roman"/>
              <a:cs typeface="Times New Roman"/>
            </a:endParaRPr>
          </a:p>
          <a:p>
            <a:pPr marL="13335" marR="5080" indent="4445" algn="just">
              <a:lnSpc>
                <a:spcPct val="106100"/>
              </a:lnSpc>
              <a:spcBef>
                <a:spcPts val="15"/>
              </a:spcBef>
            </a:pPr>
            <a:r>
              <a:rPr sz="1100" b="1" spc="-75" dirty="0">
                <a:solidFill>
                  <a:srgbClr val="231F20"/>
                </a:solidFill>
                <a:latin typeface="Times New Roman"/>
                <a:cs typeface="Times New Roman"/>
              </a:rPr>
              <a:t>GP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Musculoskeletal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System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Modeling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Lab,  </a:t>
            </a:r>
            <a:r>
              <a:rPr sz="1100" b="1" spc="40" dirty="0">
                <a:solidFill>
                  <a:srgbClr val="231F20"/>
                </a:solidFill>
                <a:latin typeface="Times New Roman"/>
                <a:cs typeface="Times New Roman"/>
              </a:rPr>
              <a:t>Department </a:t>
            </a:r>
            <a:r>
              <a:rPr sz="1100" b="1" spc="50" dirty="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sz="1100" b="1" spc="40" dirty="0">
                <a:solidFill>
                  <a:srgbClr val="231F20"/>
                </a:solidFill>
                <a:latin typeface="Times New Roman"/>
                <a:cs typeface="Times New Roman"/>
              </a:rPr>
              <a:t>Biomedical</a:t>
            </a:r>
            <a:r>
              <a:rPr sz="11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35" dirty="0">
                <a:solidFill>
                  <a:srgbClr val="231F20"/>
                </a:solidFill>
                <a:latin typeface="Times New Roman"/>
                <a:cs typeface="Times New Roman"/>
              </a:rPr>
              <a:t>Engineering,  </a:t>
            </a:r>
            <a:r>
              <a:rPr sz="1100" b="1" spc="5" dirty="0">
                <a:solidFill>
                  <a:srgbClr val="231F20"/>
                </a:solidFill>
                <a:latin typeface="Times New Roman"/>
                <a:cs typeface="Times New Roman"/>
              </a:rPr>
              <a:t>University</a:t>
            </a:r>
            <a:r>
              <a:rPr sz="1100" b="1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3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Connecticut,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231F20"/>
                </a:solidFill>
                <a:latin typeface="Times New Roman"/>
                <a:cs typeface="Times New Roman"/>
              </a:rPr>
              <a:t>Storrs,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80" dirty="0">
                <a:solidFill>
                  <a:srgbClr val="231F20"/>
                </a:solidFill>
                <a:latin typeface="Times New Roman"/>
                <a:cs typeface="Times New Roman"/>
              </a:rPr>
              <a:t>CT,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55" dirty="0">
                <a:solidFill>
                  <a:srgbClr val="231F20"/>
                </a:solidFill>
                <a:latin typeface="Times New Roman"/>
                <a:cs typeface="Times New Roman"/>
              </a:rPr>
              <a:t>USA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290" y="3860253"/>
            <a:ext cx="2606040" cy="321500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90"/>
              </a:spcBef>
            </a:pP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SUMMARy</a:t>
            </a:r>
            <a:endParaRPr sz="1000">
              <a:latin typeface="Georgia"/>
              <a:cs typeface="Georgia"/>
            </a:endParaRPr>
          </a:p>
          <a:p>
            <a:pPr marL="22225">
              <a:lnSpc>
                <a:spcPct val="100000"/>
              </a:lnSpc>
              <a:spcBef>
                <a:spcPts val="100"/>
              </a:spcBef>
            </a:pP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  <a:p>
            <a:pPr marL="12700" marR="5080" indent="10160" algn="just">
              <a:lnSpc>
                <a:spcPct val="106100"/>
              </a:lnSpc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Plyometric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exercises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(such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jumping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and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hopping)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are used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individuals involved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dynamic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sports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(athletes)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either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en- 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hance athletic performance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or for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reha-  bilitation.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Short-term plyometric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training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has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been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shown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positively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impact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tural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muscle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power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athletes.  There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have been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no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studies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which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investi-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gated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non-athletic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individu-  als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or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considered postural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stability changes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result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training.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Positive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changes  in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lower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limb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muscle power and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therefore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control,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can be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immensely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benefi-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cial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individuals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recovering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from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injuries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individuals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impaired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standing</a:t>
            </a:r>
            <a:r>
              <a:rPr sz="1100" spc="-1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bal- 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ance due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neurological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disorders.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290" y="7227011"/>
            <a:ext cx="2605405" cy="25152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0"/>
              </a:spcBef>
            </a:pP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Aim</a:t>
            </a:r>
            <a:endParaRPr sz="1100">
              <a:latin typeface="Times New Roman"/>
              <a:cs typeface="Times New Roman"/>
            </a:endParaRPr>
          </a:p>
          <a:p>
            <a:pPr marL="15875" marR="5080" indent="-3810" algn="just">
              <a:lnSpc>
                <a:spcPct val="106100"/>
              </a:lnSpc>
            </a:pP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study investigated a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short-term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(10 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week),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high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intensity,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bi-lateral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plyomet-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ric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training regime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ten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healthy young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adults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observe,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analyze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character- 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ize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their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motor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control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sta-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bility.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Measurements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taken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twice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per  session: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(i)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pre-exercise and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(ii)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post-exer-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cise.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participants’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center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pressure 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(CoP)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recordings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carried out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using 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force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plate,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and their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muscle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activity 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recorded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using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six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electromyography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(EMG) sensors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placed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right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left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muscle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bellies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of the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vastus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lateralis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(VL),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5516" y="1890598"/>
            <a:ext cx="2597150" cy="1805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 marR="5080" algn="just">
              <a:lnSpc>
                <a:spcPct val="116700"/>
              </a:lnSpc>
              <a:spcBef>
                <a:spcPts val="100"/>
              </a:spcBef>
            </a:pPr>
            <a:r>
              <a:rPr sz="1000" b="1" spc="-90" dirty="0">
                <a:solidFill>
                  <a:srgbClr val="231F20"/>
                </a:solidFill>
                <a:latin typeface="Times New Roman"/>
                <a:cs typeface="Times New Roman"/>
              </a:rPr>
              <a:t>EFEKTY </a:t>
            </a:r>
            <a:r>
              <a:rPr sz="1000" b="1" spc="-85" dirty="0">
                <a:solidFill>
                  <a:srgbClr val="231F20"/>
                </a:solidFill>
                <a:latin typeface="Times New Roman"/>
                <a:cs typeface="Times New Roman"/>
              </a:rPr>
              <a:t>KRÓTKIEGO </a:t>
            </a:r>
            <a:r>
              <a:rPr sz="1000" b="1" spc="-45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00" b="1" spc="-60" dirty="0">
                <a:solidFill>
                  <a:srgbClr val="231F20"/>
                </a:solidFill>
                <a:latin typeface="Times New Roman"/>
                <a:cs typeface="Times New Roman"/>
              </a:rPr>
              <a:t>INTENSYWNEGO </a:t>
            </a:r>
            <a:r>
              <a:rPr sz="1000" b="1" spc="-65" dirty="0">
                <a:solidFill>
                  <a:srgbClr val="231F20"/>
                </a:solidFill>
                <a:latin typeface="Times New Roman"/>
                <a:cs typeface="Times New Roman"/>
              </a:rPr>
              <a:t>TRE-  </a:t>
            </a:r>
            <a:r>
              <a:rPr sz="1000" b="1" spc="-85" dirty="0">
                <a:solidFill>
                  <a:srgbClr val="231F20"/>
                </a:solidFill>
                <a:latin typeface="Georgia"/>
                <a:cs typeface="Georgia"/>
              </a:rPr>
              <a:t>NINGU </a:t>
            </a:r>
            <a:r>
              <a:rPr sz="1000" b="1" spc="-80" dirty="0">
                <a:solidFill>
                  <a:srgbClr val="231F20"/>
                </a:solidFill>
                <a:latin typeface="Georgia"/>
                <a:cs typeface="Georgia"/>
              </a:rPr>
              <a:t>NA </a:t>
            </a:r>
            <a:r>
              <a:rPr sz="1000" b="1" spc="-90" dirty="0">
                <a:solidFill>
                  <a:srgbClr val="231F20"/>
                </a:solidFill>
                <a:latin typeface="Georgia"/>
                <a:cs typeface="Georgia"/>
              </a:rPr>
              <a:t>KONTROLĘ </a:t>
            </a:r>
            <a:r>
              <a:rPr sz="1000" b="1" spc="-95" dirty="0">
                <a:solidFill>
                  <a:srgbClr val="231F20"/>
                </a:solidFill>
                <a:latin typeface="Georgia"/>
                <a:cs typeface="Georgia"/>
              </a:rPr>
              <a:t>POSTAWY </a:t>
            </a:r>
            <a:r>
              <a:rPr sz="1000" b="1" spc="-114" dirty="0">
                <a:solidFill>
                  <a:srgbClr val="231F20"/>
                </a:solidFill>
                <a:latin typeface="Georgia"/>
                <a:cs typeface="Georgia"/>
              </a:rPr>
              <a:t>U </a:t>
            </a:r>
            <a:r>
              <a:rPr sz="1000" b="1" spc="-65" dirty="0">
                <a:solidFill>
                  <a:srgbClr val="231F20"/>
                </a:solidFill>
                <a:latin typeface="Georgia"/>
                <a:cs typeface="Georgia"/>
              </a:rPr>
              <a:t>MŁO</a:t>
            </a:r>
            <a:r>
              <a:rPr sz="1000" b="1" spc="-65" dirty="0">
                <a:solidFill>
                  <a:srgbClr val="231F20"/>
                </a:solidFill>
                <a:latin typeface="Times New Roman"/>
                <a:cs typeface="Times New Roman"/>
              </a:rPr>
              <a:t>-  DYCH</a:t>
            </a:r>
            <a:r>
              <a:rPr sz="10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45" dirty="0">
                <a:solidFill>
                  <a:srgbClr val="231F20"/>
                </a:solidFill>
                <a:latin typeface="Times New Roman"/>
                <a:cs typeface="Times New Roman"/>
              </a:rPr>
              <a:t>LUDZI</a:t>
            </a:r>
            <a:endParaRPr sz="10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200"/>
              </a:spcBef>
            </a:pPr>
            <a:r>
              <a:rPr sz="10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Malavika</a:t>
            </a:r>
            <a:r>
              <a:rPr sz="10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35" dirty="0">
                <a:solidFill>
                  <a:srgbClr val="231F20"/>
                </a:solidFill>
                <a:latin typeface="Times New Roman"/>
                <a:cs typeface="Times New Roman"/>
              </a:rPr>
              <a:t>Suresh</a:t>
            </a:r>
            <a:endParaRPr sz="1000">
              <a:latin typeface="Times New Roman"/>
              <a:cs typeface="Times New Roman"/>
            </a:endParaRPr>
          </a:p>
          <a:p>
            <a:pPr marL="12700" marR="1077595" indent="5715">
              <a:lnSpc>
                <a:spcPct val="116700"/>
              </a:lnSpc>
            </a:pPr>
            <a:r>
              <a:rPr sz="1000" b="1" spc="-65" dirty="0">
                <a:solidFill>
                  <a:srgbClr val="231F20"/>
                </a:solidFill>
                <a:latin typeface="Georgia"/>
                <a:cs typeface="Georgia"/>
              </a:rPr>
              <a:t>Shaniel </a:t>
            </a:r>
            <a:r>
              <a:rPr sz="1000" b="1" spc="-85" dirty="0">
                <a:solidFill>
                  <a:srgbClr val="231F20"/>
                </a:solidFill>
                <a:latin typeface="Georgia"/>
                <a:cs typeface="Georgia"/>
              </a:rPr>
              <a:t>Bowen  </a:t>
            </a:r>
            <a:r>
              <a:rPr sz="1000" b="1" spc="30" dirty="0">
                <a:solidFill>
                  <a:srgbClr val="231F20"/>
                </a:solidFill>
                <a:latin typeface="Times New Roman"/>
                <a:cs typeface="Times New Roman"/>
              </a:rPr>
              <a:t>Alexandros</a:t>
            </a:r>
            <a:r>
              <a:rPr sz="1000" b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30" dirty="0">
                <a:solidFill>
                  <a:srgbClr val="231F20"/>
                </a:solidFill>
                <a:latin typeface="Times New Roman"/>
                <a:cs typeface="Times New Roman"/>
              </a:rPr>
              <a:t>Mathioudakis  </a:t>
            </a:r>
            <a:r>
              <a:rPr sz="1000" b="1" spc="10" dirty="0">
                <a:solidFill>
                  <a:srgbClr val="231F20"/>
                </a:solidFill>
                <a:latin typeface="Times New Roman"/>
                <a:cs typeface="Times New Roman"/>
              </a:rPr>
              <a:t>Krystyna</a:t>
            </a:r>
            <a:r>
              <a:rPr sz="10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Gielo-Perczak</a:t>
            </a:r>
            <a:endParaRPr sz="1000">
              <a:latin typeface="Times New Roman"/>
              <a:cs typeface="Times New Roman"/>
            </a:endParaRPr>
          </a:p>
          <a:p>
            <a:pPr marL="13335" marR="5080" indent="4445" algn="just">
              <a:lnSpc>
                <a:spcPct val="106100"/>
              </a:lnSpc>
              <a:spcBef>
                <a:spcPts val="15"/>
              </a:spcBef>
            </a:pPr>
            <a:r>
              <a:rPr sz="1100" b="1" spc="-75" dirty="0">
                <a:solidFill>
                  <a:srgbClr val="231F20"/>
                </a:solidFill>
                <a:latin typeface="Times New Roman"/>
                <a:cs typeface="Times New Roman"/>
              </a:rPr>
              <a:t>GP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Musculoskeletal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System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Modeling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Lab,  </a:t>
            </a:r>
            <a:r>
              <a:rPr sz="1100" b="1" spc="40" dirty="0">
                <a:solidFill>
                  <a:srgbClr val="231F20"/>
                </a:solidFill>
                <a:latin typeface="Times New Roman"/>
                <a:cs typeface="Times New Roman"/>
              </a:rPr>
              <a:t>Department </a:t>
            </a:r>
            <a:r>
              <a:rPr sz="1100" b="1" spc="50" dirty="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sz="1100" b="1" spc="40" dirty="0">
                <a:solidFill>
                  <a:srgbClr val="231F20"/>
                </a:solidFill>
                <a:latin typeface="Times New Roman"/>
                <a:cs typeface="Times New Roman"/>
              </a:rPr>
              <a:t>Biomedical</a:t>
            </a:r>
            <a:r>
              <a:rPr sz="11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35" dirty="0">
                <a:solidFill>
                  <a:srgbClr val="231F20"/>
                </a:solidFill>
                <a:latin typeface="Times New Roman"/>
                <a:cs typeface="Times New Roman"/>
              </a:rPr>
              <a:t>Engineering,  </a:t>
            </a:r>
            <a:r>
              <a:rPr sz="1100" b="1" spc="5" dirty="0">
                <a:solidFill>
                  <a:srgbClr val="231F20"/>
                </a:solidFill>
                <a:latin typeface="Times New Roman"/>
                <a:cs typeface="Times New Roman"/>
              </a:rPr>
              <a:t>University</a:t>
            </a:r>
            <a:r>
              <a:rPr sz="1100" b="1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3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Connecticut,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231F20"/>
                </a:solidFill>
                <a:latin typeface="Times New Roman"/>
                <a:cs typeface="Times New Roman"/>
              </a:rPr>
              <a:t>Storrs,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80" dirty="0">
                <a:solidFill>
                  <a:srgbClr val="231F20"/>
                </a:solidFill>
                <a:latin typeface="Times New Roman"/>
                <a:cs typeface="Times New Roman"/>
              </a:rPr>
              <a:t>CT,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55" dirty="0">
                <a:solidFill>
                  <a:srgbClr val="231F20"/>
                </a:solidFill>
                <a:latin typeface="Times New Roman"/>
                <a:cs typeface="Times New Roman"/>
              </a:rPr>
              <a:t>USA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50258" y="3860253"/>
            <a:ext cx="2603500" cy="321500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190"/>
              </a:spcBef>
            </a:pPr>
            <a:r>
              <a:rPr sz="1000" spc="-50" dirty="0">
                <a:solidFill>
                  <a:srgbClr val="231F20"/>
                </a:solidFill>
                <a:latin typeface="Georgia"/>
                <a:cs typeface="Georgia"/>
              </a:rPr>
              <a:t>STRESZCZENIE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0" dirty="0">
                <a:solidFill>
                  <a:srgbClr val="231F20"/>
                </a:solidFill>
                <a:latin typeface="Georgia"/>
                <a:cs typeface="Georgia"/>
              </a:rPr>
              <a:t>Wstęp</a:t>
            </a:r>
            <a:endParaRPr sz="1100">
              <a:latin typeface="Georgia"/>
              <a:cs typeface="Georgia"/>
            </a:endParaRPr>
          </a:p>
          <a:p>
            <a:pPr marL="16510" marR="5080" indent="2540" algn="just">
              <a:lnSpc>
                <a:spcPct val="106100"/>
              </a:lnSpc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Intensywne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ćwiczenia ruchowe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(takie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jak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skakanie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w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miejscu)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są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bardzo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często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stoso-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wane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przez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sportowców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w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celu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poprawy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kon-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dycji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fizycznej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lub rehabilitacji. Wykazano, 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że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krótkoterminowe treningi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ruchowe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(ska-  kanie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w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miejscu)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pozytywnie wpływają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na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kontrolę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postawy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siłę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mięśni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sportowców.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Nie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przeprowadzono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jednak takich badań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u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osób nie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będących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sportowcami, ani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też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nie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uwzględniono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zmian stabilności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postawy 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w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wyniku tych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ćwiczeń.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Pozytywne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zmiany 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w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sile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mięśniowej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kończyn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dolnych,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zatem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kontroli postawy,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mogą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być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niezwykle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ko-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rzystne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dla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osób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rehabilitowanych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z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powodu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urazów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lub osób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z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zaburzoną równowagą 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z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powodu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zaburzeń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neurologicznych.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50537" y="7227011"/>
            <a:ext cx="2604135" cy="25152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80"/>
              </a:spcBef>
            </a:pPr>
            <a:r>
              <a:rPr sz="11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Cel</a:t>
            </a:r>
            <a:endParaRPr sz="1100">
              <a:latin typeface="Times New Roman"/>
              <a:cs typeface="Times New Roman"/>
            </a:endParaRPr>
          </a:p>
          <a:p>
            <a:pPr marL="15240" marR="5080" indent="-3175" algn="just">
              <a:lnSpc>
                <a:spcPct val="106100"/>
              </a:lnSpc>
            </a:pP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W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przedstawionej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pracy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zbadano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krótkoo-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kresowy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(10-tygodniowy),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wysokiej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inten-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sywności,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równo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obciążający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obie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kończyny, 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system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treningowy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(2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razy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w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tygodniu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inten-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sywne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skakanie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w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miejscu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przez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30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sekund, 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z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przerwa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1–2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minuty,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z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4-krotnym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powtórze-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niem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ćwiczeń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w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ciągu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jednej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sesji)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u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dziesię-  ciu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zdrowych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młodych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dorosłych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(w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wieku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20,1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95" dirty="0">
                <a:solidFill>
                  <a:srgbClr val="231F20"/>
                </a:solidFill>
                <a:latin typeface="Georgia"/>
                <a:cs typeface="Georgia"/>
              </a:rPr>
              <a:t>±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1,4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lat)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zaproszonych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do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badań.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Prze- 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prowadzono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analizę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stabilności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postawy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 kontrolę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motoryczną uczestników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ekspe-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rymentu.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Pomiary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wykonywano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dwa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razy 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w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ciągu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jednej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sesji: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(i)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przed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ćwiczeniami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909" y="864451"/>
            <a:ext cx="53320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EFFECTS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SHORT-TERM,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PLyOMETRIC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9999" y="9917003"/>
            <a:ext cx="51530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9415" algn="l"/>
              </a:tabLst>
            </a:pPr>
            <a:r>
              <a:rPr sz="1000" spc="25" dirty="0">
                <a:solidFill>
                  <a:srgbClr val="231F20"/>
                </a:solidFill>
                <a:latin typeface="Georgia"/>
                <a:cs typeface="Georgia"/>
              </a:rPr>
              <a:t>16	</a:t>
            </a:r>
            <a:r>
              <a:rPr sz="1000" spc="-30" dirty="0">
                <a:solidFill>
                  <a:srgbClr val="231F20"/>
                </a:solidFill>
                <a:latin typeface="Georgia"/>
                <a:cs typeface="Georgia"/>
              </a:rPr>
              <a:t>Issues </a:t>
            </a:r>
            <a:r>
              <a:rPr sz="10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Rehabilitation, 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Orthopaedics, 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Neurophysiology 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and Sport </a:t>
            </a:r>
            <a:r>
              <a:rPr sz="1000" spc="-25" dirty="0">
                <a:solidFill>
                  <a:srgbClr val="231F20"/>
                </a:solidFill>
                <a:latin typeface="Georgia"/>
                <a:cs typeface="Georgia"/>
              </a:rPr>
              <a:t>Promotion </a:t>
            </a:r>
            <a:r>
              <a:rPr sz="1000" spc="-145" dirty="0">
                <a:solidFill>
                  <a:srgbClr val="231F20"/>
                </a:solidFill>
                <a:latin typeface="Georgia"/>
                <a:cs typeface="Georgia"/>
              </a:rPr>
              <a:t>–</a:t>
            </a:r>
            <a:r>
              <a:rPr sz="10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Georgia"/>
                <a:cs typeface="Georgia"/>
              </a:rPr>
              <a:t>IRONS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2699" y="9875723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61935" y="3315500"/>
            <a:ext cx="2602230" cy="6426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 marR="5080" indent="-5080">
              <a:lnSpc>
                <a:spcPct val="106100"/>
              </a:lnSpc>
              <a:spcBef>
                <a:spcPts val="100"/>
              </a:spcBef>
            </a:pP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group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3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participants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improved,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but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signifi-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cantly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less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than their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counterparts.</a:t>
            </a:r>
            <a:endParaRPr sz="1100">
              <a:latin typeface="Georgia"/>
              <a:cs typeface="Georgia"/>
            </a:endParaRPr>
          </a:p>
          <a:p>
            <a:pPr marL="14604" marR="5080" indent="156845" algn="just">
              <a:lnSpc>
                <a:spcPct val="106100"/>
              </a:lnSpc>
            </a:pP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During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study,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recovery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time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be-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tween 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four repetitions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plyomet-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ric training exercise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shortened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study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progressed.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participants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were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giv-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en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two-minute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recovery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period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between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sets.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reduced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one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half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min-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utes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week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4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5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finally,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one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min-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ute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rest from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week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6 onward.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suggested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by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earlier studies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(Chmielewski,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2006), this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done to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ensure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plyometric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ac-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tivity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first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introduced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ensure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neu-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romuscular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control and endurance before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increasing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frequency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and/or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decreas-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ing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recovery period.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seen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consistently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throughout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results,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CoP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velocity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and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CoP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95%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increased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during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period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of  time,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expected.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could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be attributed  to compensation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of the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lower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limbs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en-  sure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sufficient muscle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force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available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optimal performance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these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exer-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cises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(Chmielewski,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2006).</a:t>
            </a:r>
            <a:endParaRPr sz="1100">
              <a:latin typeface="Georgia"/>
              <a:cs typeface="Georgia"/>
            </a:endParaRPr>
          </a:p>
          <a:p>
            <a:pPr marL="12700" marR="5080" indent="148590" algn="just">
              <a:lnSpc>
                <a:spcPct val="106100"/>
              </a:lnSpc>
            </a:pP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volume,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or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total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work performed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(number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sets/repetitions)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also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remained  constant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throughout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study.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number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repetitions remained constant through-  out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study,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so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evident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decreas-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ing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recovery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time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between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repetitions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did have an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impact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performance by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increasing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CoP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velocity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CoP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95%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Ellipse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Area.</a:t>
            </a:r>
            <a:endParaRPr sz="1100">
              <a:latin typeface="Georgia"/>
              <a:cs typeface="Georgia"/>
            </a:endParaRPr>
          </a:p>
          <a:p>
            <a:pPr marL="13335" marR="5080" indent="156210" algn="just">
              <a:lnSpc>
                <a:spcPct val="106100"/>
              </a:lnSpc>
            </a:pP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terms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postural sway,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there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no  significant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differences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observed.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From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pre-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vious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work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(Myer,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2005)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(Chmielewski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al.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2006)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(Martyn-St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James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Carroll,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2009)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1934" y="3315538"/>
            <a:ext cx="2602230" cy="6426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6100"/>
              </a:lnSpc>
              <a:spcBef>
                <a:spcPts val="100"/>
              </a:spcBef>
            </a:pP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(Shumway-Cook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Woollacott,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2012)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(Váczi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2013)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(Zhao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2014)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(García-  Massó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25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2016)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(Kim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Park,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2016),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it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seen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takes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(on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average)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four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weeks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task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become practiced and</a:t>
            </a:r>
            <a:r>
              <a:rPr sz="1100" spc="-1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involun-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tary.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could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plausible explanation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why 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sway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stabilized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mid-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way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through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study.</a:t>
            </a:r>
            <a:endParaRPr sz="1100">
              <a:latin typeface="Georgia"/>
              <a:cs typeface="Georgia"/>
            </a:endParaRPr>
          </a:p>
          <a:p>
            <a:pPr marL="19050" marR="5080" indent="148590" algn="just">
              <a:lnSpc>
                <a:spcPts val="1400"/>
              </a:lnSpc>
              <a:spcBef>
                <a:spcPts val="55"/>
              </a:spcBef>
            </a:pP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expected,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EMG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RMS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values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signifi-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cantly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decreased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across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all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groups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partic-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ipants,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indicating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over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time,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they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re-  quired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less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power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by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each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muscle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achieve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same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stance.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decrease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muscle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activation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(muscle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force production)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indicates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improved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stability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as less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force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exerted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by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each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muscle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maintain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bipedal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stance.</a:t>
            </a:r>
            <a:endParaRPr sz="1100">
              <a:latin typeface="Georgia"/>
              <a:cs typeface="Georgia"/>
            </a:endParaRPr>
          </a:p>
          <a:p>
            <a:pPr marL="12700" marR="5080" indent="157480" algn="just">
              <a:lnSpc>
                <a:spcPts val="1400"/>
              </a:lnSpc>
            </a:pP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Inter-muscle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coordination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evaluated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analyzing 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EMG-EMG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coherence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syn-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ergistic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pairs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muscles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over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time.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Consis-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tent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previous studies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(Grosse,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2002) 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(Grosse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2004)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(Jacobs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45" dirty="0">
                <a:solidFill>
                  <a:srgbClr val="231F20"/>
                </a:solidFill>
                <a:latin typeface="Georgia"/>
                <a:cs typeface="Georgia"/>
              </a:rPr>
              <a:t>2015)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(García-Massó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2016),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observed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significant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coherence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observed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lower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frequency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range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(0–10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Hz)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control task. The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coherence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also  changed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(mostly)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increased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across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all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participants.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This is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indicative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increased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or better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inter-muscular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coordination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as 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study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progressed,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which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emphasizes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improved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standing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balance.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Similar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mean 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EMG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RMS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analysis,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larger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differ-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ence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seen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GL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muscle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compared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VL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BF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muscles.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further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vali-  dates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lower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leg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contributes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more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stability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compared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upper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leg.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93378" y="1166711"/>
            <a:ext cx="4100538" cy="172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35530" y="2995498"/>
            <a:ext cx="42430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75" dirty="0">
                <a:solidFill>
                  <a:srgbClr val="231F20"/>
                </a:solidFill>
                <a:latin typeface="Trebuchet MS"/>
                <a:cs typeface="Trebuchet MS"/>
              </a:rPr>
              <a:t>Figure</a:t>
            </a:r>
            <a:r>
              <a:rPr sz="900" b="1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85" dirty="0">
                <a:solidFill>
                  <a:srgbClr val="231F20"/>
                </a:solidFill>
                <a:latin typeface="Trebuchet MS"/>
                <a:cs typeface="Trebuchet MS"/>
              </a:rPr>
              <a:t>7:</a:t>
            </a:r>
            <a:r>
              <a:rPr sz="900" b="1" spc="-1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Average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vertical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jump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height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groups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1–3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before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after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plyometric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regimen.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65531" y="9917003"/>
            <a:ext cx="1492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5" dirty="0">
                <a:solidFill>
                  <a:srgbClr val="231F20"/>
                </a:solidFill>
                <a:latin typeface="Georgia"/>
                <a:cs typeface="Georgia"/>
              </a:rPr>
              <a:t>17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82699" y="1041235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80909" y="864451"/>
            <a:ext cx="53320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EFFECTS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SHORT-TERM,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PLyOMETRIC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82699" y="9875723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39147" y="9917003"/>
            <a:ext cx="12153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www.ironsjournal.org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1935" y="1181938"/>
            <a:ext cx="2602230" cy="855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0495" algn="r">
              <a:lnSpc>
                <a:spcPct val="106100"/>
              </a:lnSpc>
              <a:spcBef>
                <a:spcPts val="100"/>
              </a:spcBef>
            </a:pP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regards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vertical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jump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perfor-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mance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test,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percentage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change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4–5%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in-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dicates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significant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changes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lower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leg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pow-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er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have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occurred, which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further</a:t>
            </a:r>
            <a:r>
              <a:rPr sz="1100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validates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benefits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maximal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plyometric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training.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Previous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studies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involving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profes-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sional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athletes showed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4%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improvement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(Váczi,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2013)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six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weeks.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Considering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population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non-athletes,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regard-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ed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major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improvement.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previously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suggested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(Váczi,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2013),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improved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inter-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muscular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coordination,</a:t>
            </a:r>
            <a:r>
              <a:rPr sz="1100" spc="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possible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increased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neural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drive,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changes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muscle-ten-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don complex have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occurred.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These</a:t>
            </a:r>
            <a:r>
              <a:rPr sz="1100" spc="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neuro-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physiological changes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together,</a:t>
            </a:r>
            <a:r>
              <a:rPr sz="1100" spc="-1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suggest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improved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ability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store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release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elastic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energy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during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1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stretch-shortening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cycle.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course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there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were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some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limitations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should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be taken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into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account,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such</a:t>
            </a:r>
            <a:r>
              <a:rPr sz="1100" spc="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indi-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vidual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variations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body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segment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position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changes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population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sample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size.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population demographics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study</a:t>
            </a:r>
            <a:r>
              <a:rPr sz="1100" spc="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volved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more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male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participants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compared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female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participants.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would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have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been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more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conclusive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if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there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larger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demograph-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ic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observed.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Another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limitation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participants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were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restricted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ceiling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terms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how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high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they could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jump,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which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especially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affected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taller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group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partic-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ipants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(group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3).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One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more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limitation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that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there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only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one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force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platform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used.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Evaluating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inter-limb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coordination</a:t>
            </a:r>
            <a:r>
              <a:rPr sz="1100" spc="-1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would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more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effective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if there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two</a:t>
            </a:r>
            <a:r>
              <a:rPr sz="1100" spc="1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force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plat-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forms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used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CoP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1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ground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re-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action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forces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exerted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from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each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limb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would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more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accurate,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rather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than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analyzing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overall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(average)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CoP</a:t>
            </a:r>
            <a:r>
              <a:rPr sz="1100" spc="1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measures.</a:t>
            </a:r>
            <a:r>
              <a:rPr sz="1100" spc="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Another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limiting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factor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number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EMG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sen-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sors.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study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limited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six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sensors,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so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muscles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had to be</a:t>
            </a:r>
            <a:r>
              <a:rPr sz="1100" spc="1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chosen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strategically.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Another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very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important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muscle</a:t>
            </a:r>
            <a:r>
              <a:rPr sz="1100" spc="-1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not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measured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tibialis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anterior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(TA),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which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would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have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been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inter-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esting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measure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if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there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had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been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enough</a:t>
            </a:r>
            <a:endParaRPr sz="1100">
              <a:latin typeface="Georgia"/>
              <a:cs typeface="Georgia"/>
            </a:endParaRPr>
          </a:p>
          <a:p>
            <a:pPr marL="24130">
              <a:lnSpc>
                <a:spcPct val="100000"/>
              </a:lnSpc>
              <a:spcBef>
                <a:spcPts val="80"/>
              </a:spcBef>
            </a:pP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sensors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accommodate.</a:t>
            </a:r>
            <a:endParaRPr sz="1100">
              <a:latin typeface="Georgia"/>
              <a:cs typeface="Georgia"/>
            </a:endParaRPr>
          </a:p>
          <a:p>
            <a:pPr marL="19050" marR="34925" indent="150495" algn="just">
              <a:lnSpc>
                <a:spcPct val="106100"/>
              </a:lnSpc>
            </a:pP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can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seen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study’s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plyometric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has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had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positive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effect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on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lower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limb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strength,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muscle</a:t>
            </a:r>
            <a:r>
              <a:rPr sz="1100" spc="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activation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3115" y="1181926"/>
            <a:ext cx="2600960" cy="5004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90" algn="just">
              <a:lnSpc>
                <a:spcPct val="106100"/>
              </a:lnSpc>
              <a:spcBef>
                <a:spcPts val="100"/>
              </a:spcBef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postural stabilities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participants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involved.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Practically,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can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used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al-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ternative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approach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 improving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treat-  ing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impaired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standing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balance.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training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could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potentially be used to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not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only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help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individuals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enhance athletic performance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recover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from injury,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but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also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indi-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viduals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neuromuscular disorders to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improve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their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strength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mobility.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reg-  ular,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well-designed,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plyomet-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ric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could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potentially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in-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corporated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into rehabilitation programs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as  an alternative to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improve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impaired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standing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balance,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subsequently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improve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quality 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life.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very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under-represented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un-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der-researched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population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those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suffer-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ing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from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Cerebral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Palsy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(CP),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specifical-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ly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adults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CP.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plyometric training  regimen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could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extended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longer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pe-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riod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time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be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able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see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beneficial and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significant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results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their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performance,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mo-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tor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control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postural stability.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Addition-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ally, this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study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could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also be applied to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  geriatric population, individuals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Par-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kinson’s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disorder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(as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are believed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to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have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depth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impairment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(Shumway-Cook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Woollacott,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2012)),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muscular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dystro- 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phy,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and/or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people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recovering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from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stroke.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55147" y="6338100"/>
            <a:ext cx="2599055" cy="21596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80"/>
              </a:spcBef>
            </a:pPr>
            <a:r>
              <a:rPr sz="1100" b="1" spc="35" dirty="0">
                <a:solidFill>
                  <a:srgbClr val="231F20"/>
                </a:solidFill>
                <a:latin typeface="Times New Roman"/>
                <a:cs typeface="Times New Roman"/>
              </a:rPr>
              <a:t>Conclusions</a:t>
            </a:r>
            <a:endParaRPr sz="1100">
              <a:latin typeface="Times New Roman"/>
              <a:cs typeface="Times New Roman"/>
            </a:endParaRPr>
          </a:p>
          <a:p>
            <a:pPr marL="16510" marR="5080" indent="-4445" algn="just">
              <a:lnSpc>
                <a:spcPct val="106100"/>
              </a:lnSpc>
            </a:pP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short-term,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high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intensity,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bilateral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plyo-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metric training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regimen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young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adults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showed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major improvements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lower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limb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strength.</a:t>
            </a:r>
            <a:endParaRPr sz="1100">
              <a:latin typeface="Georgia"/>
              <a:cs typeface="Georgia"/>
            </a:endParaRPr>
          </a:p>
          <a:p>
            <a:pPr marL="16510" marR="27305" indent="140970" algn="just">
              <a:lnSpc>
                <a:spcPct val="106100"/>
              </a:lnSpc>
            </a:pP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same bilateral plyometric training  regimen showed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improved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intermuscular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coherence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participants.</a:t>
            </a:r>
            <a:endParaRPr sz="1100">
              <a:latin typeface="Georgia"/>
              <a:cs typeface="Georgia"/>
            </a:endParaRPr>
          </a:p>
          <a:p>
            <a:pPr marL="15875" marR="5080" indent="141605" algn="just">
              <a:lnSpc>
                <a:spcPct val="106100"/>
              </a:lnSpc>
            </a:pP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above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conclusions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support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asser-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tion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postural stability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improved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well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young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adults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completed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study.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48289" y="8649487"/>
            <a:ext cx="2605405" cy="9150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80"/>
              </a:spcBef>
            </a:pPr>
            <a:r>
              <a:rPr sz="1100" b="1" spc="-80" dirty="0">
                <a:solidFill>
                  <a:srgbClr val="231F20"/>
                </a:solidFill>
                <a:latin typeface="Georgia"/>
                <a:cs typeface="Georgia"/>
              </a:rPr>
              <a:t>Acknowledgements</a:t>
            </a:r>
            <a:endParaRPr sz="1100">
              <a:latin typeface="Georgia"/>
              <a:cs typeface="Georgia"/>
            </a:endParaRPr>
          </a:p>
          <a:p>
            <a:pPr marL="20955" marR="5080" indent="-8890" algn="just">
              <a:lnSpc>
                <a:spcPct val="106100"/>
              </a:lnSpc>
            </a:pP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authors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would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like to thank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Gina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Di-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Giacomo for assistance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with 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final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man-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uscript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editing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Anna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Roto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for initial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guidance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data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collection.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909" y="864451"/>
            <a:ext cx="53320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EFFECTS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SHORT-TERM,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PLyOMETRIC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68805" y="9917003"/>
            <a:ext cx="5148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06340" algn="l"/>
              </a:tabLst>
            </a:pPr>
            <a:r>
              <a:rPr sz="1000" spc="-30" dirty="0">
                <a:solidFill>
                  <a:srgbClr val="231F20"/>
                </a:solidFill>
                <a:latin typeface="Georgia"/>
                <a:cs typeface="Georgia"/>
              </a:rPr>
              <a:t>Issues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ehabil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tation,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000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hopaed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ics,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Georgia"/>
                <a:cs typeface="Georg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eu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rop</a:t>
            </a:r>
            <a:r>
              <a:rPr sz="1000" spc="-35" dirty="0">
                <a:solidFill>
                  <a:srgbClr val="231F20"/>
                </a:solidFill>
                <a:latin typeface="Georgia"/>
                <a:cs typeface="Georgia"/>
              </a:rPr>
              <a:t>h</a:t>
            </a:r>
            <a:r>
              <a:rPr sz="1000" spc="-5" dirty="0">
                <a:solidFill>
                  <a:srgbClr val="231F20"/>
                </a:solidFill>
                <a:latin typeface="Georgia"/>
                <a:cs typeface="Georgia"/>
              </a:rPr>
              <a:t>ysiology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Spo</a:t>
            </a:r>
            <a:r>
              <a:rPr sz="1000" spc="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t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Georgia"/>
                <a:cs typeface="Georgia"/>
              </a:rPr>
              <a:t>P</a:t>
            </a:r>
            <a:r>
              <a:rPr sz="1000" spc="-40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om</a:t>
            </a:r>
            <a:r>
              <a:rPr sz="1000" spc="-30" dirty="0">
                <a:solidFill>
                  <a:srgbClr val="231F20"/>
                </a:solidFill>
                <a:latin typeface="Georgia"/>
                <a:cs typeface="Georgia"/>
              </a:rPr>
              <a:t>o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tion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145" dirty="0">
                <a:solidFill>
                  <a:srgbClr val="231F20"/>
                </a:solidFill>
                <a:latin typeface="Georgia"/>
                <a:cs typeface="Georgia"/>
              </a:rPr>
              <a:t>–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000" spc="-114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Georgia"/>
                <a:cs typeface="Georgia"/>
              </a:rPr>
              <a:t>ONS</a:t>
            </a:r>
            <a:r>
              <a:rPr sz="1000" dirty="0">
                <a:solidFill>
                  <a:srgbClr val="231F20"/>
                </a:solidFill>
                <a:latin typeface="Georgia"/>
                <a:cs typeface="Georgia"/>
              </a:rPr>
              <a:t>	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18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2699" y="9875723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49540" y="1193253"/>
            <a:ext cx="2616835" cy="837120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1750" algn="just">
              <a:lnSpc>
                <a:spcPct val="100000"/>
              </a:lnSpc>
              <a:spcBef>
                <a:spcPts val="190"/>
              </a:spcBef>
            </a:pPr>
            <a:r>
              <a:rPr sz="1000" spc="-35" dirty="0">
                <a:solidFill>
                  <a:srgbClr val="231F20"/>
                </a:solidFill>
                <a:latin typeface="Georgia"/>
                <a:cs typeface="Georgia"/>
              </a:rPr>
              <a:t>REFERENCES</a:t>
            </a:r>
            <a:endParaRPr sz="1000">
              <a:latin typeface="Georgia"/>
              <a:cs typeface="Georgia"/>
            </a:endParaRPr>
          </a:p>
          <a:p>
            <a:pPr marL="12700" marR="5080" indent="15875" algn="just">
              <a:lnSpc>
                <a:spcPct val="106100"/>
              </a:lnSpc>
              <a:spcBef>
                <a:spcPts val="20"/>
              </a:spcBef>
            </a:pPr>
            <a:r>
              <a:rPr sz="11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Ajami</a:t>
            </a:r>
            <a:r>
              <a:rPr sz="1100" b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25" dirty="0">
                <a:solidFill>
                  <a:srgbClr val="231F20"/>
                </a:solidFill>
                <a:latin typeface="Times New Roman"/>
                <a:cs typeface="Times New Roman"/>
              </a:rPr>
              <a:t>S.,</a:t>
            </a:r>
            <a:r>
              <a:rPr sz="1100" b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30" dirty="0">
                <a:solidFill>
                  <a:srgbClr val="231F20"/>
                </a:solidFill>
                <a:latin typeface="Times New Roman"/>
                <a:cs typeface="Times New Roman"/>
              </a:rPr>
              <a:t>Maghsoudlorad</a:t>
            </a:r>
            <a:r>
              <a:rPr sz="1100" b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AA.</a:t>
            </a:r>
            <a:r>
              <a:rPr sz="1100" b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(2016)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‘The 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Role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Information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Systems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Manage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Cere-  bral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Palsy.’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Iran 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J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Child Neurol. Spring 2016; 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10(2):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1–9.</a:t>
            </a:r>
            <a:endParaRPr sz="1100">
              <a:latin typeface="Georgia"/>
              <a:cs typeface="Georgia"/>
            </a:endParaRPr>
          </a:p>
          <a:p>
            <a:pPr marL="26034" marR="14604" indent="-13970" algn="just">
              <a:lnSpc>
                <a:spcPct val="106100"/>
              </a:lnSpc>
            </a:pPr>
            <a:r>
              <a:rPr sz="1100" b="1" spc="30" dirty="0">
                <a:solidFill>
                  <a:srgbClr val="231F20"/>
                </a:solidFill>
                <a:latin typeface="Times New Roman"/>
                <a:cs typeface="Times New Roman"/>
              </a:rPr>
              <a:t>‘United Cerebral </a:t>
            </a: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Palsy’, </a:t>
            </a:r>
            <a:r>
              <a:rPr sz="1100" b="1" spc="50" dirty="0">
                <a:solidFill>
                  <a:srgbClr val="231F20"/>
                </a:solidFill>
                <a:latin typeface="Times New Roman"/>
                <a:cs typeface="Times New Roman"/>
              </a:rPr>
              <a:t>Ucp.org,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2016. 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[Online].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Available: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http://ucp.org/.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[Ac-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cessed: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12-Aug-2016].</a:t>
            </a:r>
            <a:endParaRPr sz="1100">
              <a:latin typeface="Georgia"/>
              <a:cs typeface="Georgia"/>
            </a:endParaRPr>
          </a:p>
          <a:p>
            <a:pPr marL="22860" marR="5080" indent="5080" algn="just">
              <a:lnSpc>
                <a:spcPct val="106100"/>
              </a:lnSpc>
            </a:pPr>
            <a:r>
              <a:rPr sz="1100" b="1" spc="5" dirty="0">
                <a:solidFill>
                  <a:srgbClr val="231F20"/>
                </a:solidFill>
                <a:latin typeface="Times New Roman"/>
                <a:cs typeface="Times New Roman"/>
              </a:rPr>
              <a:t>Asai</a:t>
            </a:r>
            <a:r>
              <a:rPr sz="1100" b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40" dirty="0">
                <a:solidFill>
                  <a:srgbClr val="231F20"/>
                </a:solidFill>
                <a:latin typeface="Times New Roman"/>
                <a:cs typeface="Times New Roman"/>
              </a:rPr>
              <a:t>Y.,</a:t>
            </a:r>
            <a:r>
              <a:rPr sz="1100" b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5" dirty="0">
                <a:solidFill>
                  <a:srgbClr val="231F20"/>
                </a:solidFill>
                <a:latin typeface="Times New Roman"/>
                <a:cs typeface="Times New Roman"/>
              </a:rPr>
              <a:t>Tasaka</a:t>
            </a:r>
            <a:r>
              <a:rPr sz="1100" b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40" dirty="0">
                <a:solidFill>
                  <a:srgbClr val="231F20"/>
                </a:solidFill>
                <a:latin typeface="Times New Roman"/>
                <a:cs typeface="Times New Roman"/>
              </a:rPr>
              <a:t>Y.,</a:t>
            </a:r>
            <a:r>
              <a:rPr sz="1100" b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30" dirty="0">
                <a:solidFill>
                  <a:srgbClr val="231F20"/>
                </a:solidFill>
                <a:latin typeface="Times New Roman"/>
                <a:cs typeface="Times New Roman"/>
              </a:rPr>
              <a:t>Nomura</a:t>
            </a:r>
            <a:r>
              <a:rPr sz="1100" b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K.,</a:t>
            </a:r>
            <a:r>
              <a:rPr sz="1100" b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30" dirty="0">
                <a:solidFill>
                  <a:srgbClr val="231F20"/>
                </a:solidFill>
                <a:latin typeface="Times New Roman"/>
                <a:cs typeface="Times New Roman"/>
              </a:rPr>
              <a:t>Nomura</a:t>
            </a:r>
            <a:r>
              <a:rPr sz="1100" b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T.,  </a:t>
            </a: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Casadio</a:t>
            </a:r>
            <a:r>
              <a:rPr sz="1100" b="1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M.,</a:t>
            </a:r>
            <a:r>
              <a:rPr sz="1100" b="1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Morasso</a:t>
            </a:r>
            <a:r>
              <a:rPr sz="1100" b="1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45" dirty="0">
                <a:solidFill>
                  <a:srgbClr val="231F20"/>
                </a:solidFill>
                <a:latin typeface="Times New Roman"/>
                <a:cs typeface="Times New Roman"/>
              </a:rPr>
              <a:t>P.</a:t>
            </a:r>
            <a:r>
              <a:rPr sz="1100" b="1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(2009)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‘Correction: 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Model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Control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in Quiet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Stand- 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ing: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Robust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Compensation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Delay-Induced 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Instability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Using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Intermittent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Activation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of 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Feedback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Control’.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PLoS ONE,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vol. 4, no.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7.  </a:t>
            </a:r>
            <a:r>
              <a:rPr sz="1100" b="1" spc="-65" dirty="0">
                <a:solidFill>
                  <a:srgbClr val="231F20"/>
                </a:solidFill>
                <a:latin typeface="Georgia"/>
                <a:cs typeface="Georgia"/>
              </a:rPr>
              <a:t>Chmielewski </a:t>
            </a:r>
            <a:r>
              <a:rPr sz="1100" b="1" spc="-75" dirty="0">
                <a:solidFill>
                  <a:srgbClr val="231F20"/>
                </a:solidFill>
                <a:latin typeface="Georgia"/>
                <a:cs typeface="Georgia"/>
              </a:rPr>
              <a:t>T., </a:t>
            </a:r>
            <a:r>
              <a:rPr sz="1100" b="1" spc="-90" dirty="0">
                <a:solidFill>
                  <a:srgbClr val="231F20"/>
                </a:solidFill>
                <a:latin typeface="Georgia"/>
                <a:cs typeface="Georgia"/>
              </a:rPr>
              <a:t>Myer </a:t>
            </a:r>
            <a:r>
              <a:rPr sz="1100" b="1" spc="-60" dirty="0">
                <a:solidFill>
                  <a:srgbClr val="231F20"/>
                </a:solidFill>
                <a:latin typeface="Georgia"/>
                <a:cs typeface="Georgia"/>
              </a:rPr>
              <a:t>G., </a:t>
            </a:r>
            <a:r>
              <a:rPr sz="1100" b="1" spc="-80" dirty="0">
                <a:solidFill>
                  <a:srgbClr val="231F20"/>
                </a:solidFill>
                <a:latin typeface="Georgia"/>
                <a:cs typeface="Georgia"/>
              </a:rPr>
              <a:t>Kauffman </a:t>
            </a:r>
            <a:r>
              <a:rPr sz="1100" b="1" spc="-65" dirty="0">
                <a:solidFill>
                  <a:srgbClr val="231F20"/>
                </a:solidFill>
                <a:latin typeface="Georgia"/>
                <a:cs typeface="Georgia"/>
              </a:rPr>
              <a:t>D.,  </a:t>
            </a:r>
            <a:r>
              <a:rPr sz="1100" b="1" spc="30" dirty="0">
                <a:solidFill>
                  <a:srgbClr val="231F20"/>
                </a:solidFill>
                <a:latin typeface="Times New Roman"/>
                <a:cs typeface="Times New Roman"/>
              </a:rPr>
              <a:t>Tillman </a:t>
            </a:r>
            <a:r>
              <a:rPr sz="1100" b="1" spc="35" dirty="0">
                <a:solidFill>
                  <a:srgbClr val="231F20"/>
                </a:solidFill>
                <a:latin typeface="Times New Roman"/>
                <a:cs typeface="Times New Roman"/>
              </a:rPr>
              <a:t>S.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(2006)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‘Plyometric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Exercise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in 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Rehabilitation of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Athletes: Physiological 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Responses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Clinical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Application’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Journal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Orthopaedic &amp;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Sports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Physical Therapy,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vol.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36,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no.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5,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pp.</a:t>
            </a:r>
            <a:r>
              <a:rPr sz="1100" spc="-1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308–319.</a:t>
            </a:r>
            <a:endParaRPr sz="1100">
              <a:latin typeface="Georgia"/>
              <a:cs typeface="Georgia"/>
            </a:endParaRPr>
          </a:p>
          <a:p>
            <a:pPr marL="20320" marR="6985" indent="13335" algn="just">
              <a:lnSpc>
                <a:spcPts val="1400"/>
              </a:lnSpc>
              <a:spcBef>
                <a:spcPts val="55"/>
              </a:spcBef>
            </a:pPr>
            <a:r>
              <a:rPr sz="1100" b="1" spc="55" dirty="0">
                <a:solidFill>
                  <a:srgbClr val="231F20"/>
                </a:solidFill>
                <a:latin typeface="Times New Roman"/>
                <a:cs typeface="Times New Roman"/>
              </a:rPr>
              <a:t>García-Massó </a:t>
            </a:r>
            <a:r>
              <a:rPr sz="1100" b="1" spc="25" dirty="0">
                <a:solidFill>
                  <a:srgbClr val="231F20"/>
                </a:solidFill>
                <a:latin typeface="Times New Roman"/>
                <a:cs typeface="Times New Roman"/>
              </a:rPr>
              <a:t>X., </a:t>
            </a:r>
            <a:r>
              <a:rPr sz="1100" b="1" spc="60" dirty="0">
                <a:solidFill>
                  <a:srgbClr val="231F20"/>
                </a:solidFill>
                <a:latin typeface="Times New Roman"/>
                <a:cs typeface="Times New Roman"/>
              </a:rPr>
              <a:t>Pellicer-Chenoll </a:t>
            </a:r>
            <a:r>
              <a:rPr sz="1100" b="1" spc="40" dirty="0">
                <a:solidFill>
                  <a:srgbClr val="231F20"/>
                </a:solidFill>
                <a:latin typeface="Times New Roman"/>
                <a:cs typeface="Times New Roman"/>
              </a:rPr>
              <a:t>M.,  </a:t>
            </a:r>
            <a:r>
              <a:rPr sz="1100" b="1" spc="-65" dirty="0">
                <a:solidFill>
                  <a:srgbClr val="231F20"/>
                </a:solidFill>
                <a:latin typeface="Georgia"/>
                <a:cs typeface="Georgia"/>
              </a:rPr>
              <a:t>Gonzalez </a:t>
            </a:r>
            <a:r>
              <a:rPr sz="1100" b="1" spc="-85" dirty="0">
                <a:solidFill>
                  <a:srgbClr val="231F20"/>
                </a:solidFill>
                <a:latin typeface="Georgia"/>
                <a:cs typeface="Georgia"/>
              </a:rPr>
              <a:t>L., </a:t>
            </a:r>
            <a:r>
              <a:rPr sz="1100" b="1" spc="-90" dirty="0">
                <a:solidFill>
                  <a:srgbClr val="231F20"/>
                </a:solidFill>
                <a:latin typeface="Georgia"/>
                <a:cs typeface="Georgia"/>
              </a:rPr>
              <a:t>Toca-Herrera </a:t>
            </a:r>
            <a:r>
              <a:rPr sz="1100" b="1" spc="-95" dirty="0">
                <a:solidFill>
                  <a:srgbClr val="231F20"/>
                </a:solidFill>
                <a:latin typeface="Georgia"/>
                <a:cs typeface="Georgia"/>
              </a:rPr>
              <a:t>J.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(2016)</a:t>
            </a:r>
            <a:r>
              <a:rPr sz="1100" i="1" spc="-10" dirty="0">
                <a:solidFill>
                  <a:srgbClr val="231F20"/>
                </a:solidFill>
                <a:latin typeface="Georgia"/>
                <a:cs typeface="Georgia"/>
              </a:rPr>
              <a:t>‘The 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difficulty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control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task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affects  multi-muscle control during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quiet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standing’.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Experimental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Brain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Research,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vol. 234, no.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7,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pp.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1977–1986.</a:t>
            </a:r>
            <a:endParaRPr sz="1100">
              <a:latin typeface="Georgia"/>
              <a:cs typeface="Georgia"/>
            </a:endParaRPr>
          </a:p>
          <a:p>
            <a:pPr marL="32384" marR="7620" indent="1270" algn="just">
              <a:lnSpc>
                <a:spcPts val="1400"/>
              </a:lnSpc>
            </a:pPr>
            <a:r>
              <a:rPr sz="1100" b="1" spc="-95" dirty="0">
                <a:solidFill>
                  <a:srgbClr val="231F20"/>
                </a:solidFill>
                <a:latin typeface="Georgia"/>
                <a:cs typeface="Georgia"/>
              </a:rPr>
              <a:t>Gawthrop </a:t>
            </a:r>
            <a:r>
              <a:rPr sz="1100" b="1" spc="-114" dirty="0">
                <a:solidFill>
                  <a:srgbClr val="231F20"/>
                </a:solidFill>
                <a:latin typeface="Georgia"/>
                <a:cs typeface="Georgia"/>
              </a:rPr>
              <a:t>P., </a:t>
            </a:r>
            <a:r>
              <a:rPr sz="1100" b="1" spc="-125" dirty="0">
                <a:solidFill>
                  <a:srgbClr val="231F20"/>
                </a:solidFill>
                <a:latin typeface="Georgia"/>
                <a:cs typeface="Georgia"/>
              </a:rPr>
              <a:t>Loram </a:t>
            </a:r>
            <a:r>
              <a:rPr sz="1100" b="1" spc="-75" dirty="0">
                <a:solidFill>
                  <a:srgbClr val="231F20"/>
                </a:solidFill>
                <a:latin typeface="Georgia"/>
                <a:cs typeface="Georgia"/>
              </a:rPr>
              <a:t>I., </a:t>
            </a:r>
            <a:r>
              <a:rPr sz="1100" b="1" spc="-100" dirty="0">
                <a:solidFill>
                  <a:srgbClr val="231F20"/>
                </a:solidFill>
                <a:latin typeface="Georgia"/>
                <a:cs typeface="Georgia"/>
              </a:rPr>
              <a:t>Lakie </a:t>
            </a:r>
            <a:r>
              <a:rPr sz="1100" b="1" spc="-95" dirty="0">
                <a:solidFill>
                  <a:srgbClr val="231F20"/>
                </a:solidFill>
                <a:latin typeface="Georgia"/>
                <a:cs typeface="Georgia"/>
              </a:rPr>
              <a:t>M., </a:t>
            </a:r>
            <a:r>
              <a:rPr sz="1100" b="1" spc="-80" dirty="0">
                <a:solidFill>
                  <a:srgbClr val="231F20"/>
                </a:solidFill>
                <a:latin typeface="Georgia"/>
                <a:cs typeface="Georgia"/>
              </a:rPr>
              <a:t>Gollee </a:t>
            </a:r>
            <a:r>
              <a:rPr sz="1100" b="1" spc="-125" dirty="0">
                <a:solidFill>
                  <a:srgbClr val="231F20"/>
                </a:solidFill>
                <a:latin typeface="Georgia"/>
                <a:cs typeface="Georgia"/>
              </a:rPr>
              <a:t>H. 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(2011)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‘Intermittent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control: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a computational 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theory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 human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control’.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Biological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Cyber-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netics,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vol.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104,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no. 1–2,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pp.</a:t>
            </a:r>
            <a:r>
              <a:rPr sz="1100" spc="-1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31–51.</a:t>
            </a:r>
            <a:endParaRPr sz="1100">
              <a:latin typeface="Georgia"/>
              <a:cs typeface="Georgia"/>
            </a:endParaRPr>
          </a:p>
          <a:p>
            <a:pPr marL="33655" algn="just">
              <a:lnSpc>
                <a:spcPct val="100000"/>
              </a:lnSpc>
              <a:spcBef>
                <a:spcPts val="20"/>
              </a:spcBef>
            </a:pPr>
            <a:r>
              <a:rPr sz="1100" b="1" spc="5" dirty="0">
                <a:solidFill>
                  <a:srgbClr val="231F20"/>
                </a:solidFill>
                <a:latin typeface="Times New Roman"/>
                <a:cs typeface="Times New Roman"/>
              </a:rPr>
              <a:t>Gimmon</a:t>
            </a:r>
            <a:r>
              <a:rPr sz="1100" b="1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60" dirty="0">
                <a:solidFill>
                  <a:srgbClr val="231F20"/>
                </a:solidFill>
                <a:latin typeface="Times New Roman"/>
                <a:cs typeface="Times New Roman"/>
              </a:rPr>
              <a:t>Y.,</a:t>
            </a:r>
            <a:r>
              <a:rPr sz="1100" b="1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31F20"/>
                </a:solidFill>
                <a:latin typeface="Times New Roman"/>
                <a:cs typeface="Times New Roman"/>
              </a:rPr>
              <a:t>Riemer</a:t>
            </a:r>
            <a:r>
              <a:rPr sz="1100" b="1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R.,</a:t>
            </a:r>
            <a:r>
              <a:rPr sz="1100" b="1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Oddsson</a:t>
            </a:r>
            <a:r>
              <a:rPr sz="1100" b="1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40" dirty="0">
                <a:solidFill>
                  <a:srgbClr val="231F20"/>
                </a:solidFill>
                <a:latin typeface="Times New Roman"/>
                <a:cs typeface="Times New Roman"/>
              </a:rPr>
              <a:t>L.,</a:t>
            </a:r>
            <a:r>
              <a:rPr sz="1100" b="1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Melzer</a:t>
            </a:r>
            <a:endParaRPr sz="1100">
              <a:latin typeface="Times New Roman"/>
              <a:cs typeface="Times New Roman"/>
            </a:endParaRPr>
          </a:p>
          <a:p>
            <a:pPr marL="31750" marR="7620" indent="-1270" algn="just">
              <a:lnSpc>
                <a:spcPct val="106100"/>
              </a:lnSpc>
            </a:pPr>
            <a:r>
              <a:rPr sz="1100" b="1" dirty="0">
                <a:solidFill>
                  <a:srgbClr val="231F20"/>
                </a:solidFill>
                <a:latin typeface="Times New Roman"/>
                <a:cs typeface="Times New Roman"/>
              </a:rPr>
              <a:t>I.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(2011)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‘The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effect of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plantar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flexor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muscle 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fatigue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on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control’.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Journal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Elec-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tromyography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Kinesiology,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vol.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21,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no.  6,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pp.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922–928.</a:t>
            </a:r>
            <a:endParaRPr sz="1100">
              <a:latin typeface="Georgia"/>
              <a:cs typeface="Georgia"/>
            </a:endParaRPr>
          </a:p>
          <a:p>
            <a:pPr marL="33655" algn="just">
              <a:lnSpc>
                <a:spcPct val="100000"/>
              </a:lnSpc>
              <a:spcBef>
                <a:spcPts val="80"/>
              </a:spcBef>
            </a:pPr>
            <a:r>
              <a:rPr sz="1100" b="1" spc="25" dirty="0">
                <a:solidFill>
                  <a:srgbClr val="231F20"/>
                </a:solidFill>
                <a:latin typeface="Times New Roman"/>
                <a:cs typeface="Times New Roman"/>
              </a:rPr>
              <a:t>Goh </a:t>
            </a:r>
            <a:r>
              <a:rPr sz="11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K.,  </a:t>
            </a: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Morris </a:t>
            </a:r>
            <a:r>
              <a:rPr sz="1100" b="1" spc="35" dirty="0">
                <a:solidFill>
                  <a:srgbClr val="231F20"/>
                </a:solidFill>
                <a:latin typeface="Times New Roman"/>
                <a:cs typeface="Times New Roman"/>
              </a:rPr>
              <a:t>S., </a:t>
            </a: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Lee </a:t>
            </a:r>
            <a:r>
              <a:rPr sz="11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W., </a:t>
            </a: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Ring </a:t>
            </a:r>
            <a:r>
              <a:rPr sz="1100" b="1" spc="10" dirty="0">
                <a:solidFill>
                  <a:srgbClr val="231F20"/>
                </a:solidFill>
                <a:latin typeface="Times New Roman"/>
                <a:cs typeface="Times New Roman"/>
              </a:rPr>
              <a:t>A.,</a:t>
            </a:r>
            <a:r>
              <a:rPr sz="1100" b="1" spc="2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Tan</a:t>
            </a:r>
            <a:endParaRPr sz="1100">
              <a:latin typeface="Times New Roman"/>
              <a:cs typeface="Times New Roman"/>
            </a:endParaRPr>
          </a:p>
          <a:p>
            <a:pPr marL="28575" marR="5080" indent="-5715">
              <a:lnSpc>
                <a:spcPct val="106100"/>
              </a:lnSpc>
            </a:pPr>
            <a:r>
              <a:rPr sz="11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T.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(2017)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‘Postural and </a:t>
            </a:r>
            <a:r>
              <a:rPr sz="1100" i="1" spc="-25" dirty="0">
                <a:solidFill>
                  <a:srgbClr val="231F20"/>
                </a:solidFill>
                <a:latin typeface="Georgia"/>
                <a:cs typeface="Georgia"/>
              </a:rPr>
              <a:t>cortical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responses 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following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visual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occlusion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standing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and 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sitting</a:t>
            </a:r>
            <a:r>
              <a:rPr sz="1100" i="1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tasks’.</a:t>
            </a:r>
            <a:r>
              <a:rPr sz="1100" i="1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Experimental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Brain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Research.  </a:t>
            </a:r>
            <a:r>
              <a:rPr sz="1100" b="1" spc="50" dirty="0">
                <a:solidFill>
                  <a:srgbClr val="231F20"/>
                </a:solidFill>
                <a:latin typeface="Times New Roman"/>
                <a:cs typeface="Times New Roman"/>
              </a:rPr>
              <a:t>Grosse </a:t>
            </a:r>
            <a:r>
              <a:rPr sz="11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P.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(2002)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‘EEG–EMG, </a:t>
            </a:r>
            <a:r>
              <a:rPr sz="1100" i="1" spc="-85" dirty="0">
                <a:solidFill>
                  <a:srgbClr val="231F20"/>
                </a:solidFill>
                <a:latin typeface="Georgia"/>
                <a:cs typeface="Georgia"/>
              </a:rPr>
              <a:t>MEG–EMG 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i="1" spc="-95" dirty="0">
                <a:solidFill>
                  <a:srgbClr val="231F20"/>
                </a:solidFill>
                <a:latin typeface="Georgia"/>
                <a:cs typeface="Georgia"/>
              </a:rPr>
              <a:t>EMG–EMG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frequency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analysis: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physio- 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logical principles and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clinical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applications’.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Clinical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Neurophysiology,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vol. </a:t>
            </a:r>
            <a:r>
              <a:rPr sz="1100" spc="45" dirty="0">
                <a:solidFill>
                  <a:srgbClr val="231F20"/>
                </a:solidFill>
                <a:latin typeface="Georgia"/>
                <a:cs typeface="Georgia"/>
              </a:rPr>
              <a:t>113,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no.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10,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pp.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1523–1531,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2002.  </a:t>
            </a:r>
            <a:r>
              <a:rPr sz="1100" b="1" spc="-95" dirty="0">
                <a:solidFill>
                  <a:srgbClr val="231F20"/>
                </a:solidFill>
                <a:latin typeface="Georgia"/>
                <a:cs typeface="Georgia"/>
              </a:rPr>
              <a:t>Grosse </a:t>
            </a:r>
            <a:r>
              <a:rPr sz="1100" b="1" spc="-110" dirty="0">
                <a:solidFill>
                  <a:srgbClr val="231F20"/>
                </a:solidFill>
                <a:latin typeface="Georgia"/>
                <a:cs typeface="Georgia"/>
              </a:rPr>
              <a:t>P., </a:t>
            </a:r>
            <a:r>
              <a:rPr sz="1100" b="1" spc="-105" dirty="0">
                <a:solidFill>
                  <a:srgbClr val="231F20"/>
                </a:solidFill>
                <a:latin typeface="Georgia"/>
                <a:cs typeface="Georgia"/>
              </a:rPr>
              <a:t>Edwards </a:t>
            </a:r>
            <a:r>
              <a:rPr sz="1100" b="1" spc="-95" dirty="0">
                <a:solidFill>
                  <a:srgbClr val="231F20"/>
                </a:solidFill>
                <a:latin typeface="Georgia"/>
                <a:cs typeface="Georgia"/>
              </a:rPr>
              <a:t>M., </a:t>
            </a:r>
            <a:r>
              <a:rPr sz="1100" b="1" spc="-90" dirty="0">
                <a:solidFill>
                  <a:srgbClr val="231F20"/>
                </a:solidFill>
                <a:latin typeface="Georgia"/>
                <a:cs typeface="Georgia"/>
              </a:rPr>
              <a:t>Tijssen </a:t>
            </a:r>
            <a:r>
              <a:rPr sz="1100" b="1" spc="-95" dirty="0">
                <a:solidFill>
                  <a:srgbClr val="231F20"/>
                </a:solidFill>
                <a:latin typeface="Georgia"/>
                <a:cs typeface="Georgia"/>
              </a:rPr>
              <a:t>M., </a:t>
            </a:r>
            <a:r>
              <a:rPr sz="1100" b="1" spc="-85" dirty="0">
                <a:solidFill>
                  <a:srgbClr val="231F20"/>
                </a:solidFill>
                <a:latin typeface="Georgia"/>
                <a:cs typeface="Georgia"/>
              </a:rPr>
              <a:t>Schrag  </a:t>
            </a:r>
            <a:r>
              <a:rPr sz="1100" b="1" spc="-55" dirty="0">
                <a:solidFill>
                  <a:srgbClr val="231F20"/>
                </a:solidFill>
                <a:latin typeface="Georgia"/>
                <a:cs typeface="Georgia"/>
              </a:rPr>
              <a:t>A., </a:t>
            </a:r>
            <a:r>
              <a:rPr sz="1100" b="1" spc="-75" dirty="0">
                <a:solidFill>
                  <a:srgbClr val="231F20"/>
                </a:solidFill>
                <a:latin typeface="Georgia"/>
                <a:cs typeface="Georgia"/>
              </a:rPr>
              <a:t>Lees </a:t>
            </a:r>
            <a:r>
              <a:rPr sz="1100" b="1" spc="-55" dirty="0">
                <a:solidFill>
                  <a:srgbClr val="231F20"/>
                </a:solidFill>
                <a:latin typeface="Georgia"/>
                <a:cs typeface="Georgia"/>
              </a:rPr>
              <a:t>A., </a:t>
            </a:r>
            <a:r>
              <a:rPr sz="1100" b="1" spc="-65" dirty="0">
                <a:solidFill>
                  <a:srgbClr val="231F20"/>
                </a:solidFill>
                <a:latin typeface="Georgia"/>
                <a:cs typeface="Georgia"/>
              </a:rPr>
              <a:t>Bhatia </a:t>
            </a:r>
            <a:r>
              <a:rPr sz="1100" b="1" spc="-85" dirty="0">
                <a:solidFill>
                  <a:srgbClr val="231F20"/>
                </a:solidFill>
                <a:latin typeface="Georgia"/>
                <a:cs typeface="Georgia"/>
              </a:rPr>
              <a:t>K., </a:t>
            </a:r>
            <a:r>
              <a:rPr sz="1100" b="1" spc="-90" dirty="0">
                <a:solidFill>
                  <a:srgbClr val="231F20"/>
                </a:solidFill>
                <a:latin typeface="Georgia"/>
                <a:cs typeface="Georgia"/>
              </a:rPr>
              <a:t>Brown </a:t>
            </a:r>
            <a:r>
              <a:rPr sz="1100" b="1" spc="-120" dirty="0">
                <a:solidFill>
                  <a:srgbClr val="231F20"/>
                </a:solidFill>
                <a:latin typeface="Georgia"/>
                <a:cs typeface="Georgia"/>
              </a:rPr>
              <a:t>P.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(2004) 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‘Patterns of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EMG-EMG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coherence </a:t>
            </a:r>
            <a:r>
              <a:rPr sz="1100" i="1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i="1" spc="1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10" dirty="0">
                <a:solidFill>
                  <a:srgbClr val="231F20"/>
                </a:solidFill>
                <a:latin typeface="Georgia"/>
                <a:cs typeface="Georgia"/>
              </a:rPr>
              <a:t>limb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7439" y="1359700"/>
            <a:ext cx="2615565" cy="802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955" indent="19050" algn="just">
              <a:lnSpc>
                <a:spcPct val="106100"/>
              </a:lnSpc>
              <a:spcBef>
                <a:spcPts val="100"/>
              </a:spcBef>
            </a:pP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dystonia’.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Movement Disorders,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vol.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19,</a:t>
            </a:r>
            <a:r>
              <a:rPr sz="1100" spc="-1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no.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7,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pp.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758–769,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2004.</a:t>
            </a:r>
            <a:endParaRPr sz="1100">
              <a:latin typeface="Georgia"/>
              <a:cs typeface="Georgia"/>
            </a:endParaRPr>
          </a:p>
          <a:p>
            <a:pPr marL="23495" marR="12700" indent="1905" algn="just">
              <a:lnSpc>
                <a:spcPct val="106100"/>
              </a:lnSpc>
            </a:pP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Günther</a:t>
            </a:r>
            <a:r>
              <a:rPr sz="1100" b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M.,</a:t>
            </a:r>
            <a:r>
              <a:rPr sz="1100" b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30" dirty="0">
                <a:solidFill>
                  <a:srgbClr val="231F20"/>
                </a:solidFill>
                <a:latin typeface="Times New Roman"/>
                <a:cs typeface="Times New Roman"/>
              </a:rPr>
              <a:t>Putsche</a:t>
            </a:r>
            <a:r>
              <a:rPr sz="1100" b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P.,</a:t>
            </a:r>
            <a:r>
              <a:rPr sz="1100" b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5" dirty="0">
                <a:solidFill>
                  <a:srgbClr val="231F20"/>
                </a:solidFill>
                <a:latin typeface="Times New Roman"/>
                <a:cs typeface="Times New Roman"/>
              </a:rPr>
              <a:t>Leistritz</a:t>
            </a:r>
            <a:r>
              <a:rPr sz="1100" b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L.,</a:t>
            </a:r>
            <a:r>
              <a:rPr sz="1100" b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Grim-  </a:t>
            </a:r>
            <a:r>
              <a:rPr sz="1100" b="1" spc="35" dirty="0">
                <a:solidFill>
                  <a:srgbClr val="231F20"/>
                </a:solidFill>
                <a:latin typeface="Times New Roman"/>
                <a:cs typeface="Times New Roman"/>
              </a:rPr>
              <a:t>mer</a:t>
            </a:r>
            <a:r>
              <a:rPr sz="1100" b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25" dirty="0">
                <a:solidFill>
                  <a:srgbClr val="231F20"/>
                </a:solidFill>
                <a:latin typeface="Times New Roman"/>
                <a:cs typeface="Times New Roman"/>
              </a:rPr>
              <a:t>S.,</a:t>
            </a:r>
            <a:r>
              <a:rPr sz="1100" b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(2011)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‘Phase</a:t>
            </a:r>
            <a:r>
              <a:rPr sz="1100" i="1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synchronisation</a:t>
            </a:r>
            <a:r>
              <a:rPr sz="1100" i="1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i="1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three</a:t>
            </a:r>
            <a:r>
              <a:rPr sz="1100" i="1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leg</a:t>
            </a:r>
            <a:r>
              <a:rPr sz="1100" i="1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joints</a:t>
            </a:r>
            <a:r>
              <a:rPr sz="1100" i="1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i="1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quiet</a:t>
            </a:r>
            <a:r>
              <a:rPr sz="1100" i="1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human</a:t>
            </a:r>
            <a:r>
              <a:rPr sz="1100" i="1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stance’.</a:t>
            </a:r>
            <a:r>
              <a:rPr sz="1100" i="1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Gait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&amp;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Posture,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vol.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33,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3,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pp.</a:t>
            </a:r>
            <a:r>
              <a:rPr sz="1100" spc="-1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412–417.</a:t>
            </a:r>
            <a:endParaRPr sz="1100">
              <a:latin typeface="Georgia"/>
              <a:cs typeface="Georgia"/>
            </a:endParaRPr>
          </a:p>
          <a:p>
            <a:pPr marL="17780" marR="5080" indent="5715" algn="just">
              <a:lnSpc>
                <a:spcPct val="106100"/>
              </a:lnSpc>
            </a:pPr>
            <a:r>
              <a:rPr sz="1100" b="1" spc="-90" dirty="0">
                <a:solidFill>
                  <a:srgbClr val="231F20"/>
                </a:solidFill>
                <a:latin typeface="Georgia"/>
                <a:cs typeface="Georgia"/>
              </a:rPr>
              <a:t>Jacobs </a:t>
            </a:r>
            <a:r>
              <a:rPr sz="1100" b="1" spc="-85" dirty="0">
                <a:solidFill>
                  <a:srgbClr val="231F20"/>
                </a:solidFill>
                <a:latin typeface="Georgia"/>
                <a:cs typeface="Georgia"/>
              </a:rPr>
              <a:t>J., </a:t>
            </a:r>
            <a:r>
              <a:rPr sz="1100" b="1" spc="-160" dirty="0">
                <a:solidFill>
                  <a:srgbClr val="231F20"/>
                </a:solidFill>
                <a:latin typeface="Georgia"/>
                <a:cs typeface="Georgia"/>
              </a:rPr>
              <a:t>Wu </a:t>
            </a:r>
            <a:r>
              <a:rPr sz="1100" b="1" spc="-75" dirty="0">
                <a:solidFill>
                  <a:srgbClr val="231F20"/>
                </a:solidFill>
                <a:latin typeface="Georgia"/>
                <a:cs typeface="Georgia"/>
              </a:rPr>
              <a:t>G., </a:t>
            </a:r>
            <a:r>
              <a:rPr sz="1100" b="1" spc="-85" dirty="0">
                <a:solidFill>
                  <a:srgbClr val="231F20"/>
                </a:solidFill>
                <a:latin typeface="Georgia"/>
                <a:cs typeface="Georgia"/>
              </a:rPr>
              <a:t>Kelly </a:t>
            </a:r>
            <a:r>
              <a:rPr sz="1100" b="1" spc="-120" dirty="0">
                <a:solidFill>
                  <a:srgbClr val="231F20"/>
                </a:solidFill>
                <a:latin typeface="Georgia"/>
                <a:cs typeface="Georgia"/>
              </a:rPr>
              <a:t>K.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(2015)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‘Evidence 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for beta corticomuscular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coherence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during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hu- 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man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standing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balance: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Effects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stance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width, 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vision,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and support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surface’,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Neuroscience,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vol.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298, pp.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1–11.</a:t>
            </a:r>
            <a:endParaRPr sz="1100">
              <a:latin typeface="Georgia"/>
              <a:cs typeface="Georgia"/>
            </a:endParaRPr>
          </a:p>
          <a:p>
            <a:pPr marL="21590" marR="6350" indent="1270" algn="just">
              <a:lnSpc>
                <a:spcPct val="106100"/>
              </a:lnSpc>
            </a:pPr>
            <a:r>
              <a:rPr sz="1100" b="1" dirty="0">
                <a:solidFill>
                  <a:srgbClr val="231F20"/>
                </a:solidFill>
                <a:latin typeface="Times New Roman"/>
                <a:cs typeface="Times New Roman"/>
              </a:rPr>
              <a:t>Loram </a:t>
            </a:r>
            <a:r>
              <a:rPr sz="1100" b="1" spc="5" dirty="0">
                <a:solidFill>
                  <a:srgbClr val="231F20"/>
                </a:solidFill>
                <a:latin typeface="Times New Roman"/>
                <a:cs typeface="Times New Roman"/>
              </a:rPr>
              <a:t>I., </a:t>
            </a: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Maganaris </a:t>
            </a:r>
            <a:r>
              <a:rPr sz="1100" b="1" dirty="0">
                <a:solidFill>
                  <a:srgbClr val="231F20"/>
                </a:solidFill>
                <a:latin typeface="Times New Roman"/>
                <a:cs typeface="Times New Roman"/>
              </a:rPr>
              <a:t>C.,. </a:t>
            </a:r>
            <a:r>
              <a:rPr sz="11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Lakie </a:t>
            </a:r>
            <a:r>
              <a:rPr sz="11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M.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(2007) 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‘The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passive,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human calf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muscles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relation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to 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standing: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non-linear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decrease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from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short 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range </a:t>
            </a:r>
            <a:r>
              <a:rPr sz="1100" i="1" spc="-2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long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range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stiffness’,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Journal  of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Physiology,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vol. 584,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pp.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661–675.  </a:t>
            </a:r>
            <a:r>
              <a:rPr sz="1100" b="1" spc="-30" dirty="0">
                <a:solidFill>
                  <a:srgbClr val="231F20"/>
                </a:solidFill>
                <a:latin typeface="Times New Roman"/>
                <a:cs typeface="Times New Roman"/>
              </a:rPr>
              <a:t>Kim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45" dirty="0">
                <a:solidFill>
                  <a:srgbClr val="231F20"/>
                </a:solidFill>
                <a:latin typeface="Times New Roman"/>
                <a:cs typeface="Times New Roman"/>
              </a:rPr>
              <a:t>Y.,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Park</a:t>
            </a:r>
            <a:r>
              <a:rPr sz="1100" b="1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S.</a:t>
            </a:r>
            <a:r>
              <a:rPr sz="1100" b="1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(2016)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‘Comparison</a:t>
            </a:r>
            <a:r>
              <a:rPr sz="1100" i="1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i="1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whole-  body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vibration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exercise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plyometric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exer- 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cise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improve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isokinetic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muscular strength, 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jumping performance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and balance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female  volleyball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players’.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Journal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Physical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Ther-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apy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Science,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vol.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28,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no.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Georgia"/>
                <a:cs typeface="Georgia"/>
              </a:rPr>
              <a:t>11,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pp.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3140–3144.  </a:t>
            </a:r>
            <a:r>
              <a:rPr sz="1100" b="1" spc="-60" dirty="0">
                <a:solidFill>
                  <a:srgbClr val="231F20"/>
                </a:solidFill>
                <a:latin typeface="Georgia"/>
                <a:cs typeface="Georgia"/>
              </a:rPr>
              <a:t>Martyn-St </a:t>
            </a:r>
            <a:r>
              <a:rPr sz="1100" b="1" spc="-75" dirty="0">
                <a:solidFill>
                  <a:srgbClr val="231F20"/>
                </a:solidFill>
                <a:latin typeface="Georgia"/>
                <a:cs typeface="Georgia"/>
              </a:rPr>
              <a:t>James </a:t>
            </a:r>
            <a:r>
              <a:rPr sz="1100" b="1" spc="-65" dirty="0">
                <a:solidFill>
                  <a:srgbClr val="231F20"/>
                </a:solidFill>
                <a:latin typeface="Georgia"/>
                <a:cs typeface="Georgia"/>
              </a:rPr>
              <a:t>M., </a:t>
            </a:r>
            <a:r>
              <a:rPr sz="1100" b="1" spc="-55" dirty="0">
                <a:solidFill>
                  <a:srgbClr val="231F20"/>
                </a:solidFill>
                <a:latin typeface="Georgia"/>
                <a:cs typeface="Georgia"/>
              </a:rPr>
              <a:t>Carroll S.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(2009) 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‘Effects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different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impact exercise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modali- 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ties on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bone mineral density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premenopaus- 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al</a:t>
            </a:r>
            <a:r>
              <a:rPr sz="1100" i="1" spc="-1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95" dirty="0">
                <a:solidFill>
                  <a:srgbClr val="231F20"/>
                </a:solidFill>
                <a:latin typeface="Georgia"/>
                <a:cs typeface="Georgia"/>
              </a:rPr>
              <a:t>women:</a:t>
            </a:r>
            <a:r>
              <a:rPr sz="1100" i="1" spc="-1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i="1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meta-analysis’.</a:t>
            </a:r>
            <a:r>
              <a:rPr sz="1100" i="1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J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Bone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Miner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Me-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tab,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vol.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28,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3,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pp.</a:t>
            </a:r>
            <a:r>
              <a:rPr sz="1100" spc="-1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251–267.</a:t>
            </a:r>
            <a:endParaRPr sz="1100">
              <a:latin typeface="Georgia"/>
              <a:cs typeface="Georgia"/>
            </a:endParaRPr>
          </a:p>
          <a:p>
            <a:pPr marL="16510" marR="11430" indent="6985" algn="just">
              <a:lnSpc>
                <a:spcPct val="106100"/>
              </a:lnSpc>
            </a:pP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Masani </a:t>
            </a:r>
            <a:r>
              <a:rPr sz="1100" b="1" spc="-60" dirty="0">
                <a:solidFill>
                  <a:srgbClr val="231F20"/>
                </a:solidFill>
                <a:latin typeface="Times New Roman"/>
                <a:cs typeface="Times New Roman"/>
              </a:rPr>
              <a:t>K.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(2003)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‘Importance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Body </a:t>
            </a:r>
            <a:r>
              <a:rPr sz="1100" i="1" spc="-85" dirty="0">
                <a:solidFill>
                  <a:srgbClr val="231F20"/>
                </a:solidFill>
                <a:latin typeface="Georgia"/>
                <a:cs typeface="Georgia"/>
              </a:rPr>
              <a:t>Sway 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Velocity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Information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Controlling Ankle </a:t>
            </a:r>
            <a:r>
              <a:rPr sz="1100" i="1" spc="-80" dirty="0">
                <a:solidFill>
                  <a:srgbClr val="231F20"/>
                </a:solidFill>
                <a:latin typeface="Georgia"/>
                <a:cs typeface="Georgia"/>
              </a:rPr>
              <a:t>Ex- 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tensor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Activities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During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Quiet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Stance’.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Jour-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nal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Neurophysiology,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vol.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90,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no.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6,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pp.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3774–3782.</a:t>
            </a:r>
            <a:endParaRPr sz="1100">
              <a:latin typeface="Georgia"/>
              <a:cs typeface="Georgia"/>
            </a:endParaRPr>
          </a:p>
          <a:p>
            <a:pPr marL="15240" marR="5080" indent="8255" algn="just">
              <a:lnSpc>
                <a:spcPct val="106100"/>
              </a:lnSpc>
            </a:pPr>
            <a:r>
              <a:rPr sz="11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Murphy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K.,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31F20"/>
                </a:solidFill>
                <a:latin typeface="Times New Roman"/>
                <a:cs typeface="Times New Roman"/>
              </a:rPr>
              <a:t>Molnar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G.,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Lankasky</a:t>
            </a:r>
            <a:r>
              <a:rPr sz="11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65" dirty="0">
                <a:solidFill>
                  <a:srgbClr val="231F20"/>
                </a:solidFill>
                <a:latin typeface="Times New Roman"/>
                <a:cs typeface="Times New Roman"/>
              </a:rPr>
              <a:t>K.</a:t>
            </a:r>
            <a:r>
              <a:rPr sz="1100" b="1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(2008) 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‘Medical</a:t>
            </a:r>
            <a:r>
              <a:rPr sz="1100" i="1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i="1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functional</a:t>
            </a:r>
            <a:r>
              <a:rPr sz="1100" i="1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status</a:t>
            </a:r>
            <a:r>
              <a:rPr sz="1100" i="1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i="1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r>
              <a:rPr sz="1100" i="1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wth</a:t>
            </a:r>
            <a:r>
              <a:rPr sz="1100" i="1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ce-  </a:t>
            </a:r>
            <a:r>
              <a:rPr sz="1100" i="1" spc="-90" dirty="0">
                <a:solidFill>
                  <a:srgbClr val="231F20"/>
                </a:solidFill>
                <a:latin typeface="Georgia"/>
                <a:cs typeface="Georgia"/>
              </a:rPr>
              <a:t>rebral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palsy’.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Developmental Medicine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&amp;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Child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Neurology,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vol.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37,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no.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12,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pp. 1075–1084.  </a:t>
            </a: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Myer </a:t>
            </a:r>
            <a:r>
              <a:rPr sz="11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G.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(2015)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‘The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Effects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Plyometric 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Versus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Dynamic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Stabilization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and Balance 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Training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on </a:t>
            </a:r>
            <a:r>
              <a:rPr sz="1100" i="1" spc="-85" dirty="0">
                <a:solidFill>
                  <a:srgbClr val="231F20"/>
                </a:solidFill>
                <a:latin typeface="Georgia"/>
                <a:cs typeface="Georgia"/>
              </a:rPr>
              <a:t>Lower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Extremity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Biomechanics’,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American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Journal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Sports Medicine,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vol.  34,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3,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pp.</a:t>
            </a:r>
            <a:r>
              <a:rPr sz="1100" spc="-1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445–455.</a:t>
            </a:r>
            <a:endParaRPr sz="1100">
              <a:latin typeface="Georgia"/>
              <a:cs typeface="Georgia"/>
            </a:endParaRPr>
          </a:p>
          <a:p>
            <a:pPr marL="24765" marR="15875" indent="-1270" algn="just">
              <a:lnSpc>
                <a:spcPct val="106100"/>
              </a:lnSpc>
            </a:pP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Peterka </a:t>
            </a:r>
            <a:r>
              <a:rPr sz="1100" b="1" spc="5" dirty="0">
                <a:solidFill>
                  <a:srgbClr val="231F20"/>
                </a:solidFill>
                <a:latin typeface="Times New Roman"/>
                <a:cs typeface="Times New Roman"/>
              </a:rPr>
              <a:t>R.,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(2003)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‘Dynamic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Regulation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of 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Sensorimotor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Integration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Human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Postural 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Control’.</a:t>
            </a:r>
            <a:r>
              <a:rPr sz="1100" i="1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Journal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Neurophysiology,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vol.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91,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no. </a:t>
            </a:r>
            <a:r>
              <a:rPr sz="1100" spc="50" dirty="0">
                <a:solidFill>
                  <a:srgbClr val="231F20"/>
                </a:solidFill>
                <a:latin typeface="Georgia"/>
                <a:cs typeface="Georgia"/>
              </a:rPr>
              <a:t>1,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pp.</a:t>
            </a:r>
            <a:r>
              <a:rPr sz="1100" spc="-1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410–423.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64515" y="9917003"/>
            <a:ext cx="1511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19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82699" y="1041235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80909" y="864451"/>
            <a:ext cx="53320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EFFECTS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SHORT-TERM,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PLyOMETRIC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82699" y="9875723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39147" y="9917003"/>
            <a:ext cx="12153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www.ironsjournal.org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9540" y="1181938"/>
            <a:ext cx="2622550" cy="678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 marR="5080" indent="1270" algn="just">
              <a:lnSpc>
                <a:spcPct val="1061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Times New Roman"/>
                <a:cs typeface="Times New Roman"/>
              </a:rPr>
              <a:t>Segarra,</a:t>
            </a:r>
            <a:r>
              <a:rPr sz="1100" b="1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231F20"/>
                </a:solidFill>
                <a:latin typeface="Times New Roman"/>
                <a:cs typeface="Times New Roman"/>
              </a:rPr>
              <a:t>Pueyo</a:t>
            </a:r>
            <a:r>
              <a:rPr sz="1100" b="1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30" dirty="0">
                <a:solidFill>
                  <a:srgbClr val="231F20"/>
                </a:solidFill>
                <a:latin typeface="Times New Roman"/>
                <a:cs typeface="Times New Roman"/>
              </a:rPr>
              <a:t>R.</a:t>
            </a:r>
            <a:r>
              <a:rPr sz="1100" b="1" spc="-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(2016).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‘Measuring</a:t>
            </a:r>
            <a:r>
              <a:rPr sz="1100" i="1" spc="-1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intellec- 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tual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ability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i="1" spc="-90" dirty="0">
                <a:solidFill>
                  <a:srgbClr val="231F20"/>
                </a:solidFill>
                <a:latin typeface="Georgia"/>
                <a:cs typeface="Georgia"/>
              </a:rPr>
              <a:t>cerebral </a:t>
            </a:r>
            <a:r>
              <a:rPr sz="1100" i="1" spc="-100" dirty="0">
                <a:solidFill>
                  <a:srgbClr val="231F20"/>
                </a:solidFill>
                <a:latin typeface="Georgia"/>
                <a:cs typeface="Georgia"/>
              </a:rPr>
              <a:t>palsy: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i="1" spc="-80" dirty="0">
                <a:solidFill>
                  <a:srgbClr val="231F20"/>
                </a:solidFill>
                <a:latin typeface="Georgia"/>
                <a:cs typeface="Georgia"/>
              </a:rPr>
              <a:t>comparison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of 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three</a:t>
            </a:r>
            <a:r>
              <a:rPr sz="1100" i="1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tests</a:t>
            </a:r>
            <a:r>
              <a:rPr sz="1100" i="1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i="1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their</a:t>
            </a:r>
            <a:r>
              <a:rPr sz="1100" i="1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neuroimaging</a:t>
            </a:r>
            <a:r>
              <a:rPr sz="1100" i="1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correlates’,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Research in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Developmental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Disabilities,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vol.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56,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pp.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83–98.</a:t>
            </a:r>
            <a:endParaRPr sz="1100">
              <a:latin typeface="Georgia"/>
              <a:cs typeface="Georgia"/>
            </a:endParaRPr>
          </a:p>
          <a:p>
            <a:pPr marL="27305" marR="31115" indent="5080" algn="just">
              <a:lnSpc>
                <a:spcPct val="106100"/>
              </a:lnSpc>
            </a:pPr>
            <a:r>
              <a:rPr sz="1100" b="1" spc="-90" dirty="0">
                <a:solidFill>
                  <a:srgbClr val="231F20"/>
                </a:solidFill>
                <a:latin typeface="Georgia"/>
                <a:cs typeface="Georgia"/>
              </a:rPr>
              <a:t>Shumway-Cook </a:t>
            </a:r>
            <a:r>
              <a:rPr sz="1100" b="1" spc="-65" dirty="0">
                <a:solidFill>
                  <a:srgbClr val="231F20"/>
                </a:solidFill>
                <a:latin typeface="Georgia"/>
                <a:cs typeface="Georgia"/>
              </a:rPr>
              <a:t>A., </a:t>
            </a:r>
            <a:r>
              <a:rPr sz="1100" b="1" spc="-80" dirty="0">
                <a:solidFill>
                  <a:srgbClr val="231F20"/>
                </a:solidFill>
                <a:latin typeface="Georgia"/>
                <a:cs typeface="Georgia"/>
              </a:rPr>
              <a:t>Woollacott </a:t>
            </a:r>
            <a:r>
              <a:rPr sz="1100" b="1" spc="-105" dirty="0">
                <a:solidFill>
                  <a:srgbClr val="231F20"/>
                </a:solidFill>
                <a:latin typeface="Georgia"/>
                <a:cs typeface="Georgia"/>
              </a:rPr>
              <a:t>M.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(2012) 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Motor </a:t>
            </a:r>
            <a:r>
              <a:rPr sz="1100" i="1" spc="-25" dirty="0">
                <a:solidFill>
                  <a:srgbClr val="231F20"/>
                </a:solidFill>
                <a:latin typeface="Georgia"/>
                <a:cs typeface="Georgia"/>
              </a:rPr>
              <a:t>control, </a:t>
            </a:r>
            <a:r>
              <a:rPr sz="1100" i="1" spc="25" dirty="0">
                <a:solidFill>
                  <a:srgbClr val="231F20"/>
                </a:solidFill>
                <a:latin typeface="Georgia"/>
                <a:cs typeface="Georgia"/>
              </a:rPr>
              <a:t>1st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ed. </a:t>
            </a:r>
            <a:r>
              <a:rPr sz="1100" i="1" spc="-25" dirty="0">
                <a:solidFill>
                  <a:srgbClr val="231F20"/>
                </a:solidFill>
                <a:latin typeface="Georgia"/>
                <a:cs typeface="Georgia"/>
              </a:rPr>
              <a:t>Philadelphia </a:t>
            </a:r>
            <a:r>
              <a:rPr sz="1100" i="1" dirty="0">
                <a:solidFill>
                  <a:srgbClr val="231F20"/>
                </a:solidFill>
                <a:latin typeface="Georgia"/>
                <a:cs typeface="Georgia"/>
              </a:rPr>
              <a:t>[u.a.]: 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Wolters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Kluwer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Health,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Lippincott Williams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&amp;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Wilkins.</a:t>
            </a:r>
            <a:endParaRPr sz="1100">
              <a:latin typeface="Georgia"/>
              <a:cs typeface="Georgia"/>
            </a:endParaRPr>
          </a:p>
          <a:p>
            <a:pPr marL="31750" marR="10160" indent="635" algn="just">
              <a:lnSpc>
                <a:spcPct val="106100"/>
              </a:lnSpc>
            </a:pPr>
            <a:r>
              <a:rPr sz="1100" b="1" spc="-65" dirty="0">
                <a:solidFill>
                  <a:srgbClr val="231F20"/>
                </a:solidFill>
                <a:latin typeface="Georgia"/>
                <a:cs typeface="Georgia"/>
              </a:rPr>
              <a:t>Slaboda </a:t>
            </a:r>
            <a:r>
              <a:rPr sz="1100" b="1" spc="-75" dirty="0">
                <a:solidFill>
                  <a:srgbClr val="231F20"/>
                </a:solidFill>
                <a:latin typeface="Georgia"/>
                <a:cs typeface="Georgia"/>
              </a:rPr>
              <a:t>J., </a:t>
            </a:r>
            <a:r>
              <a:rPr sz="1100" b="1" spc="-90" dirty="0">
                <a:solidFill>
                  <a:srgbClr val="231F20"/>
                </a:solidFill>
                <a:latin typeface="Georgia"/>
                <a:cs typeface="Georgia"/>
              </a:rPr>
              <a:t>Lauer </a:t>
            </a:r>
            <a:r>
              <a:rPr sz="1100" b="1" spc="-75" dirty="0">
                <a:solidFill>
                  <a:srgbClr val="231F20"/>
                </a:solidFill>
                <a:latin typeface="Georgia"/>
                <a:cs typeface="Georgia"/>
              </a:rPr>
              <a:t>R., </a:t>
            </a:r>
            <a:r>
              <a:rPr sz="1100" b="1" spc="-95" dirty="0">
                <a:solidFill>
                  <a:srgbClr val="231F20"/>
                </a:solidFill>
                <a:latin typeface="Georgia"/>
                <a:cs typeface="Georgia"/>
              </a:rPr>
              <a:t>Keshner </a:t>
            </a:r>
            <a:r>
              <a:rPr sz="1100" b="1" spc="-90" dirty="0">
                <a:solidFill>
                  <a:srgbClr val="231F20"/>
                </a:solidFill>
                <a:latin typeface="Georgia"/>
                <a:cs typeface="Georgia"/>
              </a:rPr>
              <a:t>E.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(2013) 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‘Postural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Responses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Adults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Cerebral 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Palsy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Combined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Base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Support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Visu- 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al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Field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Rotation’. 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IEEE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Trans.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Neural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Syst.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Rehabil. Eng.,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vol.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21,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no.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2,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pp.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218–224.  </a:t>
            </a:r>
            <a:r>
              <a:rPr sz="1100" b="1" dirty="0">
                <a:solidFill>
                  <a:srgbClr val="231F20"/>
                </a:solidFill>
                <a:latin typeface="Times New Roman"/>
                <a:cs typeface="Times New Roman"/>
              </a:rPr>
              <a:t>Suzuki</a:t>
            </a:r>
            <a:r>
              <a:rPr sz="1100" b="1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60" dirty="0">
                <a:solidFill>
                  <a:srgbClr val="231F20"/>
                </a:solidFill>
                <a:latin typeface="Times New Roman"/>
                <a:cs typeface="Times New Roman"/>
              </a:rPr>
              <a:t>Y.,</a:t>
            </a:r>
            <a:r>
              <a:rPr sz="1100" b="1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31F20"/>
                </a:solidFill>
                <a:latin typeface="Times New Roman"/>
                <a:cs typeface="Times New Roman"/>
              </a:rPr>
              <a:t>Nomura</a:t>
            </a:r>
            <a:r>
              <a:rPr sz="1100" b="1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45" dirty="0">
                <a:solidFill>
                  <a:srgbClr val="231F20"/>
                </a:solidFill>
                <a:latin typeface="Times New Roman"/>
                <a:cs typeface="Times New Roman"/>
              </a:rPr>
              <a:t>T.,</a:t>
            </a:r>
            <a:r>
              <a:rPr sz="1100" b="1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Casadio</a:t>
            </a:r>
            <a:r>
              <a:rPr sz="1100" b="1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M.,</a:t>
            </a:r>
            <a:r>
              <a:rPr sz="1100" b="1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231F20"/>
                </a:solidFill>
                <a:latin typeface="Times New Roman"/>
                <a:cs typeface="Times New Roman"/>
              </a:rPr>
              <a:t>Morasso</a:t>
            </a:r>
            <a:endParaRPr sz="1100">
              <a:latin typeface="Times New Roman"/>
              <a:cs typeface="Times New Roman"/>
            </a:endParaRPr>
          </a:p>
          <a:p>
            <a:pPr marL="31750" marR="7620" indent="-635" algn="just">
              <a:lnSpc>
                <a:spcPct val="106100"/>
              </a:lnSpc>
            </a:pPr>
            <a:r>
              <a:rPr sz="1100" b="1" spc="-50" dirty="0">
                <a:solidFill>
                  <a:srgbClr val="231F20"/>
                </a:solidFill>
                <a:latin typeface="Times New Roman"/>
                <a:cs typeface="Times New Roman"/>
              </a:rPr>
              <a:t>P.</a:t>
            </a:r>
            <a:r>
              <a:rPr sz="1100" b="1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(2012)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‘Intermittent</a:t>
            </a:r>
            <a:r>
              <a:rPr sz="1100" i="1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1100" i="1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with</a:t>
            </a:r>
            <a:r>
              <a:rPr sz="1100" i="1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ankle,</a:t>
            </a:r>
            <a:r>
              <a:rPr sz="1100" i="1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hip, 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and mixed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strategies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during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quiet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standing: 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Atheoretical</a:t>
            </a:r>
            <a:r>
              <a:rPr sz="1100" i="1" spc="-1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proposal</a:t>
            </a:r>
            <a:r>
              <a:rPr sz="1100" i="1" spc="-1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basedonadouble</a:t>
            </a:r>
            <a:r>
              <a:rPr sz="1100" i="1" spc="-1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invert- 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ed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pendulum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model’,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Journal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Theoretical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Biology,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vol.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310,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pp.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55–79.</a:t>
            </a:r>
            <a:endParaRPr sz="1100">
              <a:latin typeface="Georgia"/>
              <a:cs typeface="Georgia"/>
            </a:endParaRPr>
          </a:p>
          <a:p>
            <a:pPr marL="31750" marR="13335" indent="-8890" algn="just">
              <a:lnSpc>
                <a:spcPct val="106100"/>
              </a:lnSpc>
            </a:pPr>
            <a:r>
              <a:rPr sz="1100" b="1" spc="5" dirty="0">
                <a:solidFill>
                  <a:srgbClr val="231F20"/>
                </a:solidFill>
                <a:latin typeface="Times New Roman"/>
                <a:cs typeface="Times New Roman"/>
              </a:rPr>
              <a:t>Winter</a:t>
            </a:r>
            <a:r>
              <a:rPr sz="1100" b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DA.,</a:t>
            </a:r>
            <a:r>
              <a:rPr sz="1100" b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15" dirty="0">
                <a:solidFill>
                  <a:srgbClr val="231F20"/>
                </a:solidFill>
                <a:latin typeface="Times New Roman"/>
                <a:cs typeface="Times New Roman"/>
              </a:rPr>
              <a:t>Patla</a:t>
            </a:r>
            <a:r>
              <a:rPr sz="1100" b="1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AE.,</a:t>
            </a:r>
            <a:r>
              <a:rPr sz="1100" b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Prince</a:t>
            </a:r>
            <a:r>
              <a:rPr sz="1100" b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F.,</a:t>
            </a:r>
            <a:r>
              <a:rPr sz="1100" b="1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Ishac</a:t>
            </a:r>
            <a:r>
              <a:rPr sz="1100" b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M.,  </a:t>
            </a:r>
            <a:r>
              <a:rPr sz="1100" b="1" dirty="0">
                <a:solidFill>
                  <a:srgbClr val="231F20"/>
                </a:solidFill>
                <a:latin typeface="Times New Roman"/>
                <a:cs typeface="Times New Roman"/>
              </a:rPr>
              <a:t>Gielo-Perczak </a:t>
            </a:r>
            <a:r>
              <a:rPr sz="1100" b="1" spc="-65" dirty="0">
                <a:solidFill>
                  <a:srgbClr val="231F20"/>
                </a:solidFill>
                <a:latin typeface="Times New Roman"/>
                <a:cs typeface="Times New Roman"/>
              </a:rPr>
              <a:t>K.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(1998).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‘Stiffness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control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of  balance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quiet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standing’.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Journal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Neuro-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physiology,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80,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1211–1221.</a:t>
            </a:r>
            <a:endParaRPr sz="1100">
              <a:latin typeface="Georgia"/>
              <a:cs typeface="Georgia"/>
            </a:endParaRPr>
          </a:p>
          <a:p>
            <a:pPr marL="31115" marR="6350" indent="-10160" algn="just">
              <a:lnSpc>
                <a:spcPct val="106100"/>
              </a:lnSpc>
            </a:pPr>
            <a:r>
              <a:rPr sz="1100" b="1" spc="-90" dirty="0">
                <a:solidFill>
                  <a:srgbClr val="231F20"/>
                </a:solidFill>
                <a:latin typeface="Georgia"/>
                <a:cs typeface="Georgia"/>
              </a:rPr>
              <a:t>Váczi M., Tollár </a:t>
            </a:r>
            <a:r>
              <a:rPr sz="1100" b="1" spc="-85" dirty="0">
                <a:solidFill>
                  <a:srgbClr val="231F20"/>
                </a:solidFill>
                <a:latin typeface="Georgia"/>
                <a:cs typeface="Georgia"/>
              </a:rPr>
              <a:t>J., Meszler B., </a:t>
            </a:r>
            <a:r>
              <a:rPr sz="1100" b="1" spc="-90" dirty="0">
                <a:solidFill>
                  <a:srgbClr val="231F20"/>
                </a:solidFill>
                <a:latin typeface="Georgia"/>
                <a:cs typeface="Georgia"/>
              </a:rPr>
              <a:t>Juhász </a:t>
            </a:r>
            <a:r>
              <a:rPr sz="1100" b="1" spc="-75" dirty="0">
                <a:solidFill>
                  <a:srgbClr val="231F20"/>
                </a:solidFill>
                <a:latin typeface="Georgia"/>
                <a:cs typeface="Georgia"/>
              </a:rPr>
              <a:t>I.,  </a:t>
            </a:r>
            <a:r>
              <a:rPr sz="11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Karsai I.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(2013)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‘Short-Term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High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Intensity  </a:t>
            </a:r>
            <a:r>
              <a:rPr sz="1100" i="1" spc="-90" dirty="0">
                <a:solidFill>
                  <a:srgbClr val="231F20"/>
                </a:solidFill>
                <a:latin typeface="Georgia"/>
                <a:cs typeface="Georgia"/>
              </a:rPr>
              <a:t>Plyometric </a:t>
            </a:r>
            <a:r>
              <a:rPr sz="1100" i="1" spc="-100" dirty="0">
                <a:solidFill>
                  <a:srgbClr val="231F20"/>
                </a:solidFill>
                <a:latin typeface="Georgia"/>
                <a:cs typeface="Georgia"/>
              </a:rPr>
              <a:t>Training </a:t>
            </a:r>
            <a:r>
              <a:rPr sz="1100" i="1" spc="-110" dirty="0">
                <a:solidFill>
                  <a:srgbClr val="231F20"/>
                </a:solidFill>
                <a:latin typeface="Georgia"/>
                <a:cs typeface="Georgia"/>
              </a:rPr>
              <a:t>Program </a:t>
            </a:r>
            <a:r>
              <a:rPr sz="1100" i="1" spc="-114" dirty="0">
                <a:solidFill>
                  <a:srgbClr val="231F20"/>
                </a:solidFill>
                <a:latin typeface="Georgia"/>
                <a:cs typeface="Georgia"/>
              </a:rPr>
              <a:t>Improves </a:t>
            </a:r>
            <a:r>
              <a:rPr sz="1100" i="1" spc="-80" dirty="0">
                <a:solidFill>
                  <a:srgbClr val="231F20"/>
                </a:solidFill>
                <a:latin typeface="Georgia"/>
                <a:cs typeface="Georgia"/>
              </a:rPr>
              <a:t>Strength,  </a:t>
            </a:r>
            <a:r>
              <a:rPr sz="1100" i="1" spc="-105" dirty="0">
                <a:solidFill>
                  <a:srgbClr val="231F20"/>
                </a:solidFill>
                <a:latin typeface="Georgia"/>
                <a:cs typeface="Georgia"/>
              </a:rPr>
              <a:t>Power</a:t>
            </a:r>
            <a:r>
              <a:rPr sz="1100" i="1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i="1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Agility</a:t>
            </a:r>
            <a:r>
              <a:rPr sz="1100" i="1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i="1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80" dirty="0">
                <a:solidFill>
                  <a:srgbClr val="231F20"/>
                </a:solidFill>
                <a:latin typeface="Georgia"/>
                <a:cs typeface="Georgia"/>
              </a:rPr>
              <a:t>Male</a:t>
            </a:r>
            <a:r>
              <a:rPr sz="1100" i="1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80" dirty="0">
                <a:solidFill>
                  <a:srgbClr val="231F20"/>
                </a:solidFill>
                <a:latin typeface="Georgia"/>
                <a:cs typeface="Georgia"/>
              </a:rPr>
              <a:t>Soccer</a:t>
            </a:r>
            <a:r>
              <a:rPr sz="1100" i="1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Players’.</a:t>
            </a:r>
            <a:r>
              <a:rPr sz="1100" i="1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Jour-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Human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Kinetics,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vol. 36,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no.</a:t>
            </a:r>
            <a:r>
              <a:rPr sz="1100" spc="-1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45" dirty="0">
                <a:solidFill>
                  <a:srgbClr val="231F20"/>
                </a:solidFill>
                <a:latin typeface="Georgia"/>
                <a:cs typeface="Georgia"/>
              </a:rPr>
              <a:t>1.</a:t>
            </a:r>
            <a:endParaRPr sz="1100">
              <a:latin typeface="Georgia"/>
              <a:cs typeface="Georgia"/>
            </a:endParaRPr>
          </a:p>
          <a:p>
            <a:pPr marL="31750" marR="10160" indent="-3175" algn="just">
              <a:lnSpc>
                <a:spcPct val="106100"/>
              </a:lnSpc>
            </a:pPr>
            <a:r>
              <a:rPr sz="11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Zhao</a:t>
            </a:r>
            <a:r>
              <a:rPr sz="1100" b="1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R.,</a:t>
            </a:r>
            <a:r>
              <a:rPr sz="1100" b="1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Zhao</a:t>
            </a:r>
            <a:r>
              <a:rPr sz="1100" b="1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M.,</a:t>
            </a:r>
            <a:r>
              <a:rPr sz="1100" b="1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Zhang</a:t>
            </a:r>
            <a:r>
              <a:rPr sz="1100" b="1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-75" dirty="0">
                <a:solidFill>
                  <a:srgbClr val="231F20"/>
                </a:solidFill>
                <a:latin typeface="Times New Roman"/>
                <a:cs typeface="Times New Roman"/>
              </a:rPr>
              <a:t>L.</a:t>
            </a:r>
            <a:r>
              <a:rPr sz="1100" b="1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(2014)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‘Efficiency 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Jumping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Exercise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Improving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Bone Min-  eral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Density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Among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Premenopausal </a:t>
            </a:r>
            <a:r>
              <a:rPr sz="1100" i="1" spc="-90" dirty="0">
                <a:solidFill>
                  <a:srgbClr val="231F20"/>
                </a:solidFill>
                <a:latin typeface="Georgia"/>
                <a:cs typeface="Georgia"/>
              </a:rPr>
              <a:t>Women:  </a:t>
            </a:r>
            <a:r>
              <a:rPr sz="1100" i="1" spc="-8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i="1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Meta-Analysis’.</a:t>
            </a:r>
            <a:r>
              <a:rPr sz="1100" i="1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Sports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Med,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vol.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44,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no.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10,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pp.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1393–1402.</a:t>
            </a:r>
            <a:endParaRPr sz="1100">
              <a:latin typeface="Georgia"/>
              <a:cs typeface="Georgia"/>
            </a:endParaRPr>
          </a:p>
          <a:p>
            <a:pPr marL="26034" marR="19050" indent="-13970" algn="just">
              <a:lnSpc>
                <a:spcPct val="106100"/>
              </a:lnSpc>
            </a:pPr>
            <a:r>
              <a:rPr sz="1100" b="1" spc="5" dirty="0">
                <a:solidFill>
                  <a:srgbClr val="231F20"/>
                </a:solidFill>
                <a:latin typeface="Times New Roman"/>
                <a:cs typeface="Times New Roman"/>
              </a:rPr>
              <a:t>‘Arduino – </a:t>
            </a: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ArduinoBoardUno’, </a:t>
            </a:r>
            <a:r>
              <a:rPr sz="1100" b="1" spc="25" dirty="0">
                <a:solidFill>
                  <a:srgbClr val="231F20"/>
                </a:solidFill>
                <a:latin typeface="Times New Roman"/>
                <a:cs typeface="Times New Roman"/>
              </a:rPr>
              <a:t>Arduino.  </a:t>
            </a:r>
            <a:r>
              <a:rPr sz="1100" b="1" spc="30" dirty="0">
                <a:solidFill>
                  <a:srgbClr val="231F20"/>
                </a:solidFill>
                <a:latin typeface="Times New Roman"/>
                <a:cs typeface="Times New Roman"/>
              </a:rPr>
              <a:t>cc,</a:t>
            </a:r>
            <a:r>
              <a:rPr sz="1100" b="1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2017.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[Online].</a:t>
            </a:r>
            <a:r>
              <a:rPr sz="1100" i="1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Available: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htt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  <a:hlinkClick r:id="rId3"/>
              </a:rPr>
              <a:t>ps://www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. 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arduino.cc/en/main/arduinoBoardUno.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[Accessed: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15-Apr-2017].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909" y="864451"/>
            <a:ext cx="53320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EFFECTS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SHORT-TERM,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PLyOMETRIC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9809" y="1181900"/>
            <a:ext cx="2278380" cy="3816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Authors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reported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no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source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funding.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Authors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declared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no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conflict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interest.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5491" y="1715274"/>
            <a:ext cx="2574290" cy="1626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 marR="304800" indent="-1270">
              <a:lnSpc>
                <a:spcPct val="106100"/>
              </a:lnSpc>
              <a:spcBef>
                <a:spcPts val="100"/>
              </a:spcBef>
            </a:pP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Author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responsible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correspondence:  Krystyna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Gielo-Perczak</a:t>
            </a:r>
            <a:endParaRPr sz="1100">
              <a:latin typeface="Georgia"/>
              <a:cs typeface="Georgia"/>
            </a:endParaRPr>
          </a:p>
          <a:p>
            <a:pPr marL="15875">
              <a:lnSpc>
                <a:spcPct val="100000"/>
              </a:lnSpc>
              <a:spcBef>
                <a:spcPts val="80"/>
              </a:spcBef>
            </a:pP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University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i="1" spc="-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Connecticut</a:t>
            </a:r>
            <a:endParaRPr sz="1100">
              <a:latin typeface="Georgia"/>
              <a:cs typeface="Georgia"/>
            </a:endParaRPr>
          </a:p>
          <a:p>
            <a:pPr marL="18415" marR="170180" indent="-635">
              <a:lnSpc>
                <a:spcPct val="106100"/>
              </a:lnSpc>
            </a:pP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Department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Biomedical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Engineering 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GP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Musculoskeletal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System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Modeling</a:t>
            </a:r>
            <a:r>
              <a:rPr sz="1100" i="1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Lab</a:t>
            </a:r>
            <a:endParaRPr sz="1100">
              <a:latin typeface="Georgia"/>
              <a:cs typeface="Georgia"/>
            </a:endParaRPr>
          </a:p>
          <a:p>
            <a:pPr marL="20955" marR="5080" indent="-8890">
              <a:lnSpc>
                <a:spcPts val="1400"/>
              </a:lnSpc>
              <a:spcBef>
                <a:spcPts val="55"/>
              </a:spcBef>
            </a:pPr>
            <a:r>
              <a:rPr sz="1100" i="1" spc="5" dirty="0">
                <a:solidFill>
                  <a:srgbClr val="231F20"/>
                </a:solidFill>
                <a:latin typeface="Georgia"/>
                <a:cs typeface="Georgia"/>
              </a:rPr>
              <a:t>260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Glenbrook </a:t>
            </a:r>
            <a:r>
              <a:rPr sz="1100" i="1" spc="-10" dirty="0">
                <a:solidFill>
                  <a:srgbClr val="231F20"/>
                </a:solidFill>
                <a:latin typeface="Georgia"/>
                <a:cs typeface="Georgia"/>
              </a:rPr>
              <a:t>Rd.,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Unit </a:t>
            </a:r>
            <a:r>
              <a:rPr sz="1100" i="1" spc="30" dirty="0">
                <a:solidFill>
                  <a:srgbClr val="231F20"/>
                </a:solidFill>
                <a:latin typeface="Georgia"/>
                <a:cs typeface="Georgia"/>
              </a:rPr>
              <a:t>3247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Storrs, CT 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06269-2247</a:t>
            </a:r>
            <a:endParaRPr sz="1100">
              <a:latin typeface="Georgia"/>
              <a:cs typeface="Georgia"/>
            </a:endParaRPr>
          </a:p>
          <a:p>
            <a:pPr marL="15875">
              <a:lnSpc>
                <a:spcPct val="100000"/>
              </a:lnSpc>
              <a:spcBef>
                <a:spcPts val="25"/>
              </a:spcBef>
            </a:pP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USA</a:t>
            </a:r>
            <a:endParaRPr sz="1100">
              <a:latin typeface="Georgia"/>
              <a:cs typeface="Georgia"/>
            </a:endParaRPr>
          </a:p>
          <a:p>
            <a:pPr marL="20320">
              <a:lnSpc>
                <a:spcPct val="100000"/>
              </a:lnSpc>
              <a:spcBef>
                <a:spcPts val="80"/>
              </a:spcBef>
            </a:pP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krystyna.gielo-perczak@uconn.edu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9923" y="1181976"/>
            <a:ext cx="259334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Autorzy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nie zgłosili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źródła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finansowania.  Autorzy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nie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deklarowali </a:t>
            </a:r>
            <a:r>
              <a:rPr sz="1100" i="1" spc="-25" dirty="0">
                <a:solidFill>
                  <a:srgbClr val="231F20"/>
                </a:solidFill>
                <a:latin typeface="Georgia"/>
                <a:cs typeface="Georgia"/>
              </a:rPr>
              <a:t>konfliktu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interesów.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5490" y="1715350"/>
            <a:ext cx="2574290" cy="16262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80"/>
              </a:spcBef>
            </a:pP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Autor odpowiedzialny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za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korespondencję:</a:t>
            </a:r>
            <a:endParaRPr sz="1100">
              <a:latin typeface="Georgia"/>
              <a:cs typeface="Georgia"/>
            </a:endParaRPr>
          </a:p>
          <a:p>
            <a:pPr marL="16510" marR="1099820" indent="1270">
              <a:lnSpc>
                <a:spcPct val="106100"/>
              </a:lnSpc>
            </a:pP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Krystyna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Gielo-Perczak 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University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Connecticut</a:t>
            </a:r>
            <a:endParaRPr sz="1100">
              <a:latin typeface="Georgia"/>
              <a:cs typeface="Georgia"/>
            </a:endParaRPr>
          </a:p>
          <a:p>
            <a:pPr marL="18415" marR="170180" indent="-635">
              <a:lnSpc>
                <a:spcPct val="106100"/>
              </a:lnSpc>
            </a:pP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Department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Biomedical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Engineering 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GP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Musculoskeletal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System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Modeling</a:t>
            </a:r>
            <a:r>
              <a:rPr sz="1100" i="1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Lab</a:t>
            </a:r>
            <a:endParaRPr sz="1100">
              <a:latin typeface="Georgia"/>
              <a:cs typeface="Georgia"/>
            </a:endParaRPr>
          </a:p>
          <a:p>
            <a:pPr marL="20955" marR="5080" indent="-8890">
              <a:lnSpc>
                <a:spcPts val="1400"/>
              </a:lnSpc>
              <a:spcBef>
                <a:spcPts val="55"/>
              </a:spcBef>
            </a:pPr>
            <a:r>
              <a:rPr sz="1100" i="1" spc="5" dirty="0">
                <a:solidFill>
                  <a:srgbClr val="231F20"/>
                </a:solidFill>
                <a:latin typeface="Georgia"/>
                <a:cs typeface="Georgia"/>
              </a:rPr>
              <a:t>260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Glenbrook </a:t>
            </a:r>
            <a:r>
              <a:rPr sz="1100" i="1" spc="-10" dirty="0">
                <a:solidFill>
                  <a:srgbClr val="231F20"/>
                </a:solidFill>
                <a:latin typeface="Georgia"/>
                <a:cs typeface="Georgia"/>
              </a:rPr>
              <a:t>Rd.,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Unit </a:t>
            </a:r>
            <a:r>
              <a:rPr sz="1100" i="1" spc="30" dirty="0">
                <a:solidFill>
                  <a:srgbClr val="231F20"/>
                </a:solidFill>
                <a:latin typeface="Georgia"/>
                <a:cs typeface="Georgia"/>
              </a:rPr>
              <a:t>3247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Storrs, CT 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06269-2247</a:t>
            </a:r>
            <a:endParaRPr sz="1100">
              <a:latin typeface="Georgia"/>
              <a:cs typeface="Georgia"/>
            </a:endParaRPr>
          </a:p>
          <a:p>
            <a:pPr marL="15875">
              <a:lnSpc>
                <a:spcPct val="100000"/>
              </a:lnSpc>
              <a:spcBef>
                <a:spcPts val="20"/>
              </a:spcBef>
            </a:pP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USA</a:t>
            </a:r>
            <a:endParaRPr sz="1100">
              <a:latin typeface="Georgia"/>
              <a:cs typeface="Georgia"/>
            </a:endParaRPr>
          </a:p>
          <a:p>
            <a:pPr marL="20320">
              <a:lnSpc>
                <a:spcPct val="100000"/>
              </a:lnSpc>
              <a:spcBef>
                <a:spcPts val="80"/>
              </a:spcBef>
            </a:pP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krystyna.gielo-perczak@uconn.edu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9999" y="9917003"/>
            <a:ext cx="50907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7185" algn="l"/>
              </a:tabLst>
            </a:pPr>
            <a:r>
              <a:rPr sz="1000" spc="-45" dirty="0">
                <a:solidFill>
                  <a:srgbClr val="231F20"/>
                </a:solidFill>
                <a:latin typeface="Georgia"/>
                <a:cs typeface="Georgia"/>
              </a:rPr>
              <a:t>8	</a:t>
            </a:r>
            <a:r>
              <a:rPr sz="1000" spc="-30" dirty="0">
                <a:solidFill>
                  <a:srgbClr val="231F20"/>
                </a:solidFill>
                <a:latin typeface="Georgia"/>
                <a:cs typeface="Georgia"/>
              </a:rPr>
              <a:t>Issues </a:t>
            </a:r>
            <a:r>
              <a:rPr sz="10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Rehabilitation, 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Orthopaedics, 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Neurophysiology 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and Sport </a:t>
            </a:r>
            <a:r>
              <a:rPr sz="1000" spc="-25" dirty="0">
                <a:solidFill>
                  <a:srgbClr val="231F20"/>
                </a:solidFill>
                <a:latin typeface="Georgia"/>
                <a:cs typeface="Georgia"/>
              </a:rPr>
              <a:t>Promotion </a:t>
            </a:r>
            <a:r>
              <a:rPr sz="1000" spc="-145" dirty="0">
                <a:solidFill>
                  <a:srgbClr val="231F20"/>
                </a:solidFill>
                <a:latin typeface="Georgia"/>
                <a:cs typeface="Georgia"/>
              </a:rPr>
              <a:t>–</a:t>
            </a:r>
            <a:r>
              <a:rPr sz="10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Georgia"/>
                <a:cs typeface="Georgia"/>
              </a:rPr>
              <a:t>IRONS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82699" y="9875723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82699" y="1041235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80909" y="864451"/>
            <a:ext cx="53320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EFFECTS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SHORT-TERM,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PLyOMETRIC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9479" y="1181938"/>
            <a:ext cx="2594610" cy="3810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biceps femoris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(BF)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lateral</a:t>
            </a:r>
            <a:r>
              <a:rPr sz="1100" spc="1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gastroc-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nemius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(GL).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290" y="3848887"/>
            <a:ext cx="2605405" cy="21596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180"/>
              </a:spcBef>
            </a:pPr>
            <a:r>
              <a:rPr sz="1100" b="1" spc="25" dirty="0">
                <a:solidFill>
                  <a:srgbClr val="231F20"/>
                </a:solidFill>
                <a:latin typeface="Times New Roman"/>
                <a:cs typeface="Times New Roman"/>
              </a:rPr>
              <a:t>Results </a:t>
            </a:r>
            <a:r>
              <a:rPr sz="1100" b="1" spc="3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100" b="1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35" dirty="0">
                <a:solidFill>
                  <a:srgbClr val="231F20"/>
                </a:solidFill>
                <a:latin typeface="Times New Roman"/>
                <a:cs typeface="Times New Roman"/>
              </a:rPr>
              <a:t>conclusions</a:t>
            </a:r>
            <a:endParaRPr sz="1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6100"/>
              </a:lnSpc>
            </a:pP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1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results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study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indicate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plyomet-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ric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consisting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impact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bi-later-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al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exercises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induced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major improvements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lower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extremity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power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stability.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significant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changes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most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CoP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measures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EMG-EMG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coherence.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There-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fore,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can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conclude that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short-term,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high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intensity plyometric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training should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ap-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plied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impaired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standing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balance,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pos-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sibly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included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rehabilitation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programs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  improve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their mobility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quality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1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life.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8120" y="6871538"/>
            <a:ext cx="2592070" cy="38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 indent="-1905">
              <a:lnSpc>
                <a:spcPct val="106100"/>
              </a:lnSpc>
              <a:spcBef>
                <a:spcPts val="100"/>
              </a:spcBef>
            </a:pPr>
            <a:r>
              <a:rPr sz="1100" b="1" spc="-85" dirty="0">
                <a:solidFill>
                  <a:srgbClr val="231F20"/>
                </a:solidFill>
                <a:latin typeface="Georgia"/>
                <a:cs typeface="Georgia"/>
              </a:rPr>
              <a:t>Key </a:t>
            </a:r>
            <a:r>
              <a:rPr sz="1100" b="1" spc="-60" dirty="0">
                <a:solidFill>
                  <a:srgbClr val="231F20"/>
                </a:solidFill>
                <a:latin typeface="Georgia"/>
                <a:cs typeface="Georgia"/>
              </a:rPr>
              <a:t>words: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plyometric training, posture,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rehabilitation,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balance,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stability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0926" y="7404837"/>
            <a:ext cx="203263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Data </a:t>
            </a:r>
            <a:r>
              <a:rPr sz="1100" i="1" spc="-80" dirty="0">
                <a:solidFill>
                  <a:srgbClr val="231F20"/>
                </a:solidFill>
                <a:latin typeface="Georgia"/>
                <a:cs typeface="Georgia"/>
              </a:rPr>
              <a:t>received: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10th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October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2018  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Date </a:t>
            </a:r>
            <a:r>
              <a:rPr sz="1100" i="1" spc="-75" dirty="0">
                <a:solidFill>
                  <a:srgbClr val="231F20"/>
                </a:solidFill>
                <a:latin typeface="Georgia"/>
                <a:cs typeface="Georgia"/>
              </a:rPr>
              <a:t>accepted: </a:t>
            </a:r>
            <a:r>
              <a:rPr sz="1100" i="1" dirty="0">
                <a:solidFill>
                  <a:srgbClr val="231F20"/>
                </a:solidFill>
                <a:latin typeface="Georgia"/>
                <a:cs typeface="Georgia"/>
              </a:rPr>
              <a:t>12th </a:t>
            </a:r>
            <a:r>
              <a:rPr sz="1100" i="1" spc="-80" dirty="0">
                <a:solidFill>
                  <a:srgbClr val="231F20"/>
                </a:solidFill>
                <a:latin typeface="Georgia"/>
                <a:cs typeface="Georgia"/>
              </a:rPr>
              <a:t>December</a:t>
            </a:r>
            <a:r>
              <a:rPr sz="1100" i="1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2018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8214" y="7938211"/>
            <a:ext cx="2606040" cy="18040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180"/>
              </a:spcBef>
            </a:pPr>
            <a:r>
              <a:rPr sz="1100" b="1" spc="20" dirty="0">
                <a:solidFill>
                  <a:srgbClr val="231F20"/>
                </a:solidFill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  <a:p>
            <a:pPr marL="12700" marR="5080" indent="-635" algn="just">
              <a:lnSpc>
                <a:spcPct val="106100"/>
              </a:lnSpc>
            </a:pP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project investigates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short-term,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high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intensity,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bilateral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plyometric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training regi- 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men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healthy,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observe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and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analyze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changes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their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performance,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mo-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tor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control and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stability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over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time.  The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results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study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can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be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used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ap-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plied to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individuals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impaired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standing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balance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due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neurological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disorders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im-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prove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their quality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life.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51858" y="1181938"/>
            <a:ext cx="2602230" cy="251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85" algn="just">
              <a:lnSpc>
                <a:spcPct val="106100"/>
              </a:lnSpc>
              <a:spcBef>
                <a:spcPts val="100"/>
              </a:spcBef>
            </a:pP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(ii)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po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ćwiczeniach.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Zmienne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położenia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chwilowego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środka reakcji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(CoP)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uczestni-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ków wykonano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za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pomocą 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AMTI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AccuSway  (Watertown,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MA)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platformy rejestrującej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3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składniki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reakcji siłowej </a:t>
            </a:r>
            <a:r>
              <a:rPr sz="1100" spc="45" dirty="0">
                <a:solidFill>
                  <a:srgbClr val="231F20"/>
                </a:solidFill>
                <a:latin typeface="Georgia"/>
                <a:cs typeface="Georgia"/>
              </a:rPr>
              <a:t>(w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trzech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kierun-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kach 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X,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y,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Z)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3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składniki reakcji momentu 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(w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trzech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kierunkach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X,y,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Z),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w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funkcji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cza-  su. Aktywność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mięśniową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kończyn dolnych  zarejestrowano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za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pomocą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sześciu bezprze-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wodowych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czujników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elektromiograficznych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(EMG,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Trigno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Delsys, Natick,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MA) umiesz-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czonych na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mięśniach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prawej i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lewej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koń-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czyny: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vastus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lateralis (VL),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biceps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femoris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(BF)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 lateral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gastrocnemius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(GL).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50182" y="3848887"/>
            <a:ext cx="2603500" cy="287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6100"/>
              </a:lnSpc>
              <a:spcBef>
                <a:spcPts val="100"/>
              </a:spcBef>
            </a:pPr>
            <a:r>
              <a:rPr sz="1100" b="1" spc="-100" dirty="0">
                <a:solidFill>
                  <a:srgbClr val="231F20"/>
                </a:solidFill>
                <a:latin typeface="Georgia"/>
                <a:cs typeface="Georgia"/>
              </a:rPr>
              <a:t>Wyniki </a:t>
            </a:r>
            <a:r>
              <a:rPr sz="1100" b="1" spc="-60" dirty="0">
                <a:solidFill>
                  <a:srgbClr val="231F20"/>
                </a:solidFill>
                <a:latin typeface="Georgia"/>
                <a:cs typeface="Georgia"/>
              </a:rPr>
              <a:t>i </a:t>
            </a:r>
            <a:r>
              <a:rPr sz="1100" b="1" spc="-80" dirty="0">
                <a:solidFill>
                  <a:srgbClr val="231F20"/>
                </a:solidFill>
                <a:latin typeface="Georgia"/>
                <a:cs typeface="Georgia"/>
              </a:rPr>
              <a:t>wnioski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Wyniki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przeprowadzonych badań</a:t>
            </a:r>
            <a:r>
              <a:rPr sz="1100" spc="-20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wskazują, 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że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proponowany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trening,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intensywne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skaka-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nie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w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miejscu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indywidualnie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dostosowane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do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możliwości fizycznych uczestnika, wy-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wołał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istotną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poprawę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stabilności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postawy  i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sił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generowanych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w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kończynach dolnych.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Zarejestrowano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znaczące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zmiany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położenia  chwilowego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środka reakcji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(CoP)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spójności  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EMG-EMG.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trening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wysokiej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intensywności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dostosowany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indywidualnie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do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możliwości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ruchowych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pacjenta powinien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być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stosowa-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ny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do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poprawy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zaburzeń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równowagi ciała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może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być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włączony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do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programów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rehabi-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litacyjnych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w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celu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poprawy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mobilności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ja-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kości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życia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pacjentów.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59097" y="6871538"/>
            <a:ext cx="2591435" cy="3810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80"/>
              </a:spcBef>
            </a:pPr>
            <a:r>
              <a:rPr sz="1100" b="1" spc="-85" dirty="0">
                <a:solidFill>
                  <a:srgbClr val="231F20"/>
                </a:solidFill>
                <a:latin typeface="Georgia"/>
                <a:cs typeface="Georgia"/>
              </a:rPr>
              <a:t>Słowa </a:t>
            </a:r>
            <a:r>
              <a:rPr sz="1100" b="1" spc="-75" dirty="0">
                <a:solidFill>
                  <a:srgbClr val="231F20"/>
                </a:solidFill>
                <a:latin typeface="Georgia"/>
                <a:cs typeface="Georgia"/>
              </a:rPr>
              <a:t>kluczowe: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krótkometryczny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trening,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postawa,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rehabilitacja,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balans,</a:t>
            </a:r>
            <a:r>
              <a:rPr sz="1100" spc="1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stabilność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60989" y="7404900"/>
            <a:ext cx="2327275" cy="3816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Data 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otrzymania: </a:t>
            </a:r>
            <a:r>
              <a:rPr sz="1100" i="1" dirty="0">
                <a:solidFill>
                  <a:srgbClr val="231F20"/>
                </a:solidFill>
                <a:latin typeface="Georgia"/>
                <a:cs typeface="Georgia"/>
              </a:rPr>
              <a:t>10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październik</a:t>
            </a:r>
            <a:r>
              <a:rPr sz="1100" i="1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2018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Data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zaakceptowania: </a:t>
            </a:r>
            <a:r>
              <a:rPr sz="1100" i="1" spc="45" dirty="0">
                <a:solidFill>
                  <a:srgbClr val="231F20"/>
                </a:solidFill>
                <a:latin typeface="Georgia"/>
                <a:cs typeface="Georgia"/>
              </a:rPr>
              <a:t>12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grudnia</a:t>
            </a:r>
            <a:r>
              <a:rPr sz="1100" i="1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2018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51934" y="8116138"/>
            <a:ext cx="2602865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9385" algn="just">
              <a:lnSpc>
                <a:spcPct val="106100"/>
              </a:lnSpc>
              <a:spcBef>
                <a:spcPts val="100"/>
              </a:spcBef>
            </a:pP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Human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upright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(vertical)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posture,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from 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mechanical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perspective,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regarded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as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unstable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system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which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requires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various  control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mechanisms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maintain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center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gravity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(CoG)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center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pressure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(CoP)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inside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base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support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(Suzuki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al.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2012).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maintenance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CoG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CoP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to-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gether,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control.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stand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with-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out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support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fundamental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skill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909" y="864451"/>
            <a:ext cx="53320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EFFECTS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SHORT-TERM,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PLyOMETRIC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82699" y="9875723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39147" y="9917003"/>
            <a:ext cx="328485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0400" algn="l"/>
              </a:tabLst>
            </a:pPr>
            <a:r>
              <a:rPr sz="1000" spc="1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ww</a:t>
            </a:r>
            <a:r>
              <a:rPr sz="1000" spc="-4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w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.ir</a:t>
            </a:r>
            <a:r>
              <a:rPr sz="1000" spc="-3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onsjou</a:t>
            </a:r>
            <a:r>
              <a:rPr sz="1000" spc="-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nal.or</a:t>
            </a:r>
            <a:r>
              <a:rPr sz="1000" spc="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g</a:t>
            </a:r>
            <a:r>
              <a:rPr sz="1000" dirty="0">
                <a:solidFill>
                  <a:srgbClr val="231F20"/>
                </a:solidFill>
                <a:latin typeface="Georgia"/>
                <a:cs typeface="Georgia"/>
              </a:rPr>
              <a:t>	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9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290" y="1181938"/>
            <a:ext cx="2606040" cy="855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160" algn="r">
              <a:lnSpc>
                <a:spcPct val="106100"/>
              </a:lnSpc>
              <a:spcBef>
                <a:spcPts val="100"/>
              </a:spcBef>
            </a:pP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independent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mobility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(Suzuki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2012) 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(García-Massó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2016).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postulated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Bernstein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(1967),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central</a:t>
            </a:r>
            <a:r>
              <a:rPr sz="1100" spc="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ner-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vous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system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(CNS)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also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plays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vital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role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simplifying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these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redundant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degrees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free-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dom by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activating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multiple</a:t>
            </a:r>
            <a:r>
              <a:rPr sz="1100" spc="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muscle</a:t>
            </a:r>
            <a:r>
              <a:rPr sz="1100" spc="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syner-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gies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(Shumway-Cook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Woollacott,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2012)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(García-Massó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2016).</a:t>
            </a:r>
            <a:r>
              <a:rPr sz="1100" spc="-1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Human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control,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although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seems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simple,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complex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skill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which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relies on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integration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sen-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sory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information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from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somatosensory,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vi-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sual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vestibular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systems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(Goh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2017).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These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individual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systems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work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tandem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maintain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control,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number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studies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have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been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conducted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confirm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involvement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cortical activity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postural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control (Peterka,</a:t>
            </a:r>
            <a:r>
              <a:rPr sz="1100" spc="1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2003)</a:t>
            </a:r>
            <a:r>
              <a:rPr sz="1100" spc="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(Shumway-Cook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Woollacott,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2012)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(Goh </a:t>
            </a:r>
            <a:r>
              <a:rPr sz="1100" i="1" spc="-25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1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10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2017).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It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has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been suggested that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changes</a:t>
            </a:r>
            <a:r>
              <a:rPr sz="1100" spc="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cognitive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function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attention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can</a:t>
            </a:r>
            <a:r>
              <a:rPr sz="1100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alter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stability,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especially</a:t>
            </a:r>
            <a:r>
              <a:rPr sz="1100" spc="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affects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dividuals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movement</a:t>
            </a:r>
            <a:r>
              <a:rPr sz="1100" spc="-1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disorders.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These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disorders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 caused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damage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mo-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areas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of 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brain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(Jacobs</a:t>
            </a:r>
            <a:r>
              <a:rPr sz="1100" spc="-1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2015).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Cerebral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Palsy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(CP)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broad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term</a:t>
            </a:r>
            <a:r>
              <a:rPr sz="1100" spc="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used to describe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group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permanent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dis-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orders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impair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1100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movement,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posture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motor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function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due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damage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(non-progressive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lesion)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developing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brain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(Ajami and</a:t>
            </a:r>
            <a:r>
              <a:rPr sz="1100" spc="2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Maghsoudlorad,</a:t>
            </a:r>
            <a:r>
              <a:rPr sz="1100" spc="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2016)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(Ballester-Plané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2016).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CP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prevail-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ing cause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physical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disability</a:t>
            </a:r>
            <a:r>
              <a:rPr sz="1100" spc="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children.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incidence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CP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according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United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Cerebral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Palsy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Association</a:t>
            </a:r>
            <a:r>
              <a:rPr sz="1100" spc="-1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(Ucp.org,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2016)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approximately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10.000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infants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per</a:t>
            </a:r>
            <a:r>
              <a:rPr sz="1100" spc="-1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year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USA.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Studies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have been</a:t>
            </a:r>
            <a:r>
              <a:rPr sz="1100" spc="-1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conducted</a:t>
            </a:r>
            <a:r>
              <a:rPr sz="1100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observe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individuals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CP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over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time</a:t>
            </a:r>
            <a:r>
              <a:rPr sz="1100" spc="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they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progress from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childhood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into</a:t>
            </a:r>
            <a:r>
              <a:rPr sz="1100" spc="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adult-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hood.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time progresses,</a:t>
            </a:r>
            <a:r>
              <a:rPr sz="1100" spc="1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individuals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find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harder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maintain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balance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due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factors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such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increased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loss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mobility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(Murphy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2008).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It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also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observed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most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these</a:t>
            </a:r>
            <a:r>
              <a:rPr sz="1100" spc="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individuals</a:t>
            </a:r>
            <a:r>
              <a:rPr sz="1100" spc="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developed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musculoskeletal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problems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early</a:t>
            </a:r>
            <a:r>
              <a:rPr sz="1100" spc="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on,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which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goes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suggest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1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abnormal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biomechan-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ical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forces and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immobility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exces-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sive physical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stress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strain,</a:t>
            </a:r>
            <a:r>
              <a:rPr sz="1100" spc="1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which</a:t>
            </a:r>
            <a:r>
              <a:rPr sz="1100" spc="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ulti-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mately resulted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early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joint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degeneration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39704" y="1181938"/>
            <a:ext cx="2614295" cy="855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 marR="5080" indent="1270" algn="r">
              <a:lnSpc>
                <a:spcPct val="106100"/>
              </a:lnSpc>
              <a:spcBef>
                <a:spcPts val="100"/>
              </a:spcBef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(Slaboda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2013).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strongly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suggests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prevention</a:t>
            </a:r>
            <a:r>
              <a:rPr sz="1100" spc="-2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or rather,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mitigation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these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complications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could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have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significant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impact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maintaining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function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mobility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throughout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lifespan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population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60" dirty="0">
                <a:solidFill>
                  <a:srgbClr val="231F20"/>
                </a:solidFill>
                <a:latin typeface="Georgia"/>
                <a:cs typeface="Georgia"/>
              </a:rPr>
              <a:t>– 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therefore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survival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population.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Multiple studies</a:t>
            </a:r>
            <a:r>
              <a:rPr sz="1100" spc="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investigating</a:t>
            </a:r>
            <a:r>
              <a:rPr sz="1100" spc="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paradoxi-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cal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muscle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movement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during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con-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trol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(Masani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2003)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(Peterka,</a:t>
            </a:r>
            <a:r>
              <a:rPr sz="1100" spc="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2003)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(Suzuki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2004) (Loram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-1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2007)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(Asai </a:t>
            </a:r>
            <a:r>
              <a:rPr sz="1100" i="1" spc="-25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5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2009)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(Gawthrop </a:t>
            </a:r>
            <a:r>
              <a:rPr sz="1100" i="1" spc="-25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45" dirty="0">
                <a:solidFill>
                  <a:srgbClr val="231F20"/>
                </a:solidFill>
                <a:latin typeface="Georgia"/>
                <a:cs typeface="Georgia"/>
              </a:rPr>
              <a:t>2011) </a:t>
            </a:r>
            <a:r>
              <a:rPr sz="1100" spc="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(Günther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2011)</a:t>
            </a:r>
            <a:r>
              <a:rPr sz="1100" spc="-1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(Shumway-Cook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Woollacott,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2012)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(García-Massó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-1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2016)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(Goh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2017)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observe that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body</a:t>
            </a:r>
            <a:r>
              <a:rPr sz="1100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insta-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bility cannot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be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characterized</a:t>
            </a:r>
            <a:r>
              <a:rPr sz="1100" spc="2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stabi-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lized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by intrinsic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ankle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stiffness</a:t>
            </a:r>
            <a:r>
              <a:rPr sz="1100" spc="1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alone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thus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requires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modulation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muscle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activ-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ity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maintain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balance.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supports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idea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(Shumway-Cook and Woollacott,</a:t>
            </a:r>
            <a:r>
              <a:rPr sz="1100" spc="-1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2012)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that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contractile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displacement</a:t>
            </a:r>
            <a:r>
              <a:rPr sz="1100" spc="1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mechanically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decoupled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from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bodily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sway,</a:t>
            </a:r>
            <a:r>
              <a:rPr sz="1100" spc="-1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implying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that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stretch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reflex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mechanisms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mediated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lower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limbs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required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successfully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modulate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muscle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activity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maintain</a:t>
            </a:r>
            <a:r>
              <a:rPr sz="1100" spc="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bal-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ance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(Suzuki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2012).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way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quantify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neuromuscular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1100" spc="-20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through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measures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CoP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sway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(Gimmon</a:t>
            </a:r>
            <a:r>
              <a:rPr sz="11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-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i="1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2011).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increase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1100" spc="1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sway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might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indicate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impairment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1100" spc="2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0" dirty="0">
                <a:solidFill>
                  <a:srgbClr val="231F20"/>
                </a:solidFill>
                <a:latin typeface="Georgia"/>
                <a:cs typeface="Georgia"/>
              </a:rPr>
              <a:t>– 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which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results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functional</a:t>
            </a:r>
            <a:r>
              <a:rPr sz="1100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1100" spc="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insta-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bility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(Gimmon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2011)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(Shumway-Cook</a:t>
            </a:r>
            <a:endParaRPr sz="1100">
              <a:latin typeface="Georgia"/>
              <a:cs typeface="Georgia"/>
            </a:endParaRPr>
          </a:p>
          <a:p>
            <a:pPr marL="34925">
              <a:lnSpc>
                <a:spcPct val="100000"/>
              </a:lnSpc>
              <a:spcBef>
                <a:spcPts val="80"/>
              </a:spcBef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Woollacott,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2012).</a:t>
            </a:r>
            <a:endParaRPr sz="1100">
              <a:latin typeface="Georgia"/>
              <a:cs typeface="Georgia"/>
            </a:endParaRPr>
          </a:p>
          <a:p>
            <a:pPr marL="12700" marR="5080" indent="170815" algn="just">
              <a:lnSpc>
                <a:spcPct val="106100"/>
              </a:lnSpc>
            </a:pP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Plyometric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exercise or training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popular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amongst individuals involved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dynamic 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sports, and is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usually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used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improve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athletic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performance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(Myer,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2005)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(Chmielewski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et 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2006)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(Váczi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2013)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(Kim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Park,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2016).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involves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exercises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such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jumping,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hopping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skipping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(Váczi,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2013).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identifying feature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plyometric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training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is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lengthening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muscle-tendon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unit, 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which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followed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directly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by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shortening 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(stretch-shortening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cycle)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(Winter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5" dirty="0">
                <a:solidFill>
                  <a:srgbClr val="231F20"/>
                </a:solidFill>
                <a:latin typeface="Georgia"/>
                <a:cs typeface="Georgia"/>
              </a:rPr>
              <a:t>al.  </a:t>
            </a:r>
            <a:r>
              <a:rPr sz="1100" spc="45" dirty="0">
                <a:solidFill>
                  <a:srgbClr val="231F20"/>
                </a:solidFill>
                <a:latin typeface="Georgia"/>
                <a:cs typeface="Georgia"/>
              </a:rPr>
              <a:t>1996).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These exercises are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described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as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biphasic </a:t>
            </a:r>
            <a:r>
              <a:rPr sz="1100" spc="-160" dirty="0">
                <a:solidFill>
                  <a:srgbClr val="231F20"/>
                </a:solidFill>
                <a:latin typeface="Georgia"/>
                <a:cs typeface="Georgia"/>
              </a:rPr>
              <a:t>–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which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means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consist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ec-  centric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concentric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muscle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action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phases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(Winter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1996).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Besides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being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able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improve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athletic function,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more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recently,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909" y="864451"/>
            <a:ext cx="53320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EFFECTS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SHORT-TERM,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PLyOMETRIC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9999" y="9917003"/>
            <a:ext cx="51542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0685" algn="l"/>
              </a:tabLst>
            </a:pPr>
            <a:r>
              <a:rPr sz="1000" dirty="0">
                <a:solidFill>
                  <a:srgbClr val="231F20"/>
                </a:solidFill>
                <a:latin typeface="Georgia"/>
                <a:cs typeface="Georgia"/>
              </a:rPr>
              <a:t>10	</a:t>
            </a:r>
            <a:r>
              <a:rPr sz="1000" spc="-30" dirty="0">
                <a:solidFill>
                  <a:srgbClr val="231F20"/>
                </a:solidFill>
                <a:latin typeface="Georgia"/>
                <a:cs typeface="Georgia"/>
              </a:rPr>
              <a:t>Issues </a:t>
            </a:r>
            <a:r>
              <a:rPr sz="10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Rehabilitation, 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Orthopaedics, 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Neurophysiology 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and Sport </a:t>
            </a:r>
            <a:r>
              <a:rPr sz="1000" spc="-25" dirty="0">
                <a:solidFill>
                  <a:srgbClr val="231F20"/>
                </a:solidFill>
                <a:latin typeface="Georgia"/>
                <a:cs typeface="Georgia"/>
              </a:rPr>
              <a:t>Promotion </a:t>
            </a:r>
            <a:r>
              <a:rPr sz="1000" spc="-145" dirty="0">
                <a:solidFill>
                  <a:srgbClr val="231F20"/>
                </a:solidFill>
                <a:latin typeface="Georgia"/>
                <a:cs typeface="Georgia"/>
              </a:rPr>
              <a:t>–</a:t>
            </a:r>
            <a:r>
              <a:rPr sz="10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Georgia"/>
                <a:cs typeface="Georgia"/>
              </a:rPr>
              <a:t>IRONS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2699" y="9875723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68678" y="1181938"/>
            <a:ext cx="2595245" cy="73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06100"/>
              </a:lnSpc>
              <a:spcBef>
                <a:spcPts val="100"/>
              </a:spcBef>
            </a:pP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these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exercises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 being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used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reha-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bilitation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injured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athletes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help them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return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their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sport 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safe and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fast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 possible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(Winter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1996).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290" y="8116138"/>
            <a:ext cx="2605405" cy="109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marR="5080" indent="-2540" algn="just">
              <a:lnSpc>
                <a:spcPct val="106100"/>
              </a:lnSpc>
              <a:spcBef>
                <a:spcPts val="100"/>
              </a:spcBef>
            </a:pP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Till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date,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there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have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been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no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published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stud-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ies investigating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short-term,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high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intensity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plyometric training regimens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on healthy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young adults.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few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high-intensity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studies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(Winter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1996)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(Váczi,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2013)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involved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professional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athletes.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48289" y="1182014"/>
            <a:ext cx="2576195" cy="73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85">
              <a:lnSpc>
                <a:spcPct val="1061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Times New Roman"/>
                <a:cs typeface="Times New Roman"/>
              </a:rPr>
              <a:t>Aim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first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specific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aim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relate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observed 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changes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biomechanical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measures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(dynamic loading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parameters) to</a:t>
            </a:r>
            <a:r>
              <a:rPr sz="1100" spc="2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18455" y="8387664"/>
            <a:ext cx="18415" cy="5715"/>
          </a:xfrm>
          <a:custGeom>
            <a:avLst/>
            <a:gdLst/>
            <a:ahLst/>
            <a:cxnLst/>
            <a:rect l="l" t="t" r="r" b="b"/>
            <a:pathLst>
              <a:path w="18414" h="5715">
                <a:moveTo>
                  <a:pt x="0" y="5460"/>
                </a:moveTo>
                <a:lnTo>
                  <a:pt x="17957" y="5460"/>
                </a:lnTo>
                <a:lnTo>
                  <a:pt x="17957" y="0"/>
                </a:lnTo>
                <a:lnTo>
                  <a:pt x="0" y="0"/>
                </a:lnTo>
                <a:lnTo>
                  <a:pt x="0" y="546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46853" y="8360702"/>
            <a:ext cx="30480" cy="55880"/>
          </a:xfrm>
          <a:custGeom>
            <a:avLst/>
            <a:gdLst/>
            <a:ahLst/>
            <a:cxnLst/>
            <a:rect l="l" t="t" r="r" b="b"/>
            <a:pathLst>
              <a:path w="30479" h="55879">
                <a:moveTo>
                  <a:pt x="2552" y="55625"/>
                </a:moveTo>
                <a:lnTo>
                  <a:pt x="30238" y="55625"/>
                </a:lnTo>
                <a:lnTo>
                  <a:pt x="30238" y="52285"/>
                </a:lnTo>
                <a:lnTo>
                  <a:pt x="21310" y="51879"/>
                </a:lnTo>
                <a:lnTo>
                  <a:pt x="20345" y="50660"/>
                </a:lnTo>
                <a:lnTo>
                  <a:pt x="20345" y="0"/>
                </a:lnTo>
                <a:lnTo>
                  <a:pt x="17983" y="0"/>
                </a:lnTo>
                <a:lnTo>
                  <a:pt x="0" y="5295"/>
                </a:lnTo>
                <a:lnTo>
                  <a:pt x="0" y="8712"/>
                </a:lnTo>
                <a:lnTo>
                  <a:pt x="13004" y="6515"/>
                </a:lnTo>
                <a:lnTo>
                  <a:pt x="13004" y="50253"/>
                </a:lnTo>
                <a:lnTo>
                  <a:pt x="12052" y="51714"/>
                </a:lnTo>
                <a:lnTo>
                  <a:pt x="2552" y="52120"/>
                </a:lnTo>
                <a:lnTo>
                  <a:pt x="2552" y="55625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68999" y="8360702"/>
            <a:ext cx="37465" cy="55880"/>
          </a:xfrm>
          <a:custGeom>
            <a:avLst/>
            <a:gdLst/>
            <a:ahLst/>
            <a:cxnLst/>
            <a:rect l="l" t="t" r="r" b="b"/>
            <a:pathLst>
              <a:path w="37464" h="55879">
                <a:moveTo>
                  <a:pt x="0" y="55625"/>
                </a:moveTo>
                <a:lnTo>
                  <a:pt x="36944" y="55625"/>
                </a:lnTo>
                <a:lnTo>
                  <a:pt x="36944" y="42265"/>
                </a:lnTo>
                <a:lnTo>
                  <a:pt x="33350" y="42265"/>
                </a:lnTo>
                <a:lnTo>
                  <a:pt x="31915" y="49187"/>
                </a:lnTo>
                <a:lnTo>
                  <a:pt x="7899" y="49187"/>
                </a:lnTo>
                <a:lnTo>
                  <a:pt x="10617" y="46913"/>
                </a:lnTo>
                <a:lnTo>
                  <a:pt x="12852" y="45046"/>
                </a:lnTo>
                <a:lnTo>
                  <a:pt x="14604" y="43611"/>
                </a:lnTo>
                <a:lnTo>
                  <a:pt x="16357" y="42176"/>
                </a:lnTo>
                <a:lnTo>
                  <a:pt x="24498" y="34696"/>
                </a:lnTo>
                <a:lnTo>
                  <a:pt x="28270" y="30899"/>
                </a:lnTo>
                <a:lnTo>
                  <a:pt x="31000" y="27457"/>
                </a:lnTo>
                <a:lnTo>
                  <a:pt x="32677" y="24396"/>
                </a:lnTo>
                <a:lnTo>
                  <a:pt x="34353" y="21323"/>
                </a:lnTo>
                <a:lnTo>
                  <a:pt x="35191" y="18211"/>
                </a:lnTo>
                <a:lnTo>
                  <a:pt x="35191" y="15062"/>
                </a:lnTo>
                <a:lnTo>
                  <a:pt x="35191" y="12788"/>
                </a:lnTo>
                <a:lnTo>
                  <a:pt x="34798" y="10718"/>
                </a:lnTo>
                <a:lnTo>
                  <a:pt x="33997" y="8877"/>
                </a:lnTo>
                <a:lnTo>
                  <a:pt x="33197" y="7035"/>
                </a:lnTo>
                <a:lnTo>
                  <a:pt x="32080" y="5460"/>
                </a:lnTo>
                <a:lnTo>
                  <a:pt x="30645" y="4152"/>
                </a:lnTo>
                <a:lnTo>
                  <a:pt x="29209" y="2844"/>
                </a:lnTo>
                <a:lnTo>
                  <a:pt x="27457" y="1828"/>
                </a:lnTo>
                <a:lnTo>
                  <a:pt x="25412" y="1092"/>
                </a:lnTo>
                <a:lnTo>
                  <a:pt x="23368" y="368"/>
                </a:lnTo>
                <a:lnTo>
                  <a:pt x="21120" y="0"/>
                </a:lnTo>
                <a:lnTo>
                  <a:pt x="18669" y="0"/>
                </a:lnTo>
                <a:lnTo>
                  <a:pt x="16332" y="0"/>
                </a:lnTo>
                <a:lnTo>
                  <a:pt x="6705" y="3378"/>
                </a:lnTo>
                <a:lnTo>
                  <a:pt x="5156" y="4432"/>
                </a:lnTo>
                <a:lnTo>
                  <a:pt x="3937" y="5676"/>
                </a:lnTo>
                <a:lnTo>
                  <a:pt x="3035" y="7086"/>
                </a:lnTo>
                <a:lnTo>
                  <a:pt x="2133" y="8496"/>
                </a:lnTo>
                <a:lnTo>
                  <a:pt x="1676" y="9994"/>
                </a:lnTo>
                <a:lnTo>
                  <a:pt x="1676" y="11569"/>
                </a:lnTo>
                <a:lnTo>
                  <a:pt x="1676" y="12915"/>
                </a:lnTo>
                <a:lnTo>
                  <a:pt x="2070" y="14008"/>
                </a:lnTo>
                <a:lnTo>
                  <a:pt x="2870" y="14820"/>
                </a:lnTo>
                <a:lnTo>
                  <a:pt x="3670" y="15633"/>
                </a:lnTo>
                <a:lnTo>
                  <a:pt x="4737" y="16040"/>
                </a:lnTo>
                <a:lnTo>
                  <a:pt x="6070" y="16040"/>
                </a:lnTo>
                <a:lnTo>
                  <a:pt x="6756" y="16040"/>
                </a:lnTo>
                <a:lnTo>
                  <a:pt x="7391" y="15951"/>
                </a:lnTo>
                <a:lnTo>
                  <a:pt x="7975" y="15760"/>
                </a:lnTo>
                <a:lnTo>
                  <a:pt x="8559" y="15570"/>
                </a:lnTo>
                <a:lnTo>
                  <a:pt x="9144" y="15252"/>
                </a:lnTo>
                <a:lnTo>
                  <a:pt x="9740" y="14820"/>
                </a:lnTo>
                <a:lnTo>
                  <a:pt x="9740" y="6108"/>
                </a:lnTo>
                <a:lnTo>
                  <a:pt x="11010" y="5397"/>
                </a:lnTo>
                <a:lnTo>
                  <a:pt x="12192" y="4902"/>
                </a:lnTo>
                <a:lnTo>
                  <a:pt x="13284" y="4597"/>
                </a:lnTo>
                <a:lnTo>
                  <a:pt x="14376" y="4305"/>
                </a:lnTo>
                <a:lnTo>
                  <a:pt x="15557" y="4152"/>
                </a:lnTo>
                <a:lnTo>
                  <a:pt x="16840" y="4152"/>
                </a:lnTo>
                <a:lnTo>
                  <a:pt x="20078" y="4152"/>
                </a:lnTo>
                <a:lnTo>
                  <a:pt x="22656" y="5194"/>
                </a:lnTo>
                <a:lnTo>
                  <a:pt x="24574" y="7289"/>
                </a:lnTo>
                <a:lnTo>
                  <a:pt x="26492" y="9385"/>
                </a:lnTo>
                <a:lnTo>
                  <a:pt x="27444" y="12217"/>
                </a:lnTo>
                <a:lnTo>
                  <a:pt x="27444" y="15798"/>
                </a:lnTo>
                <a:lnTo>
                  <a:pt x="27444" y="17538"/>
                </a:lnTo>
                <a:lnTo>
                  <a:pt x="27254" y="19189"/>
                </a:lnTo>
                <a:lnTo>
                  <a:pt x="26847" y="20764"/>
                </a:lnTo>
                <a:lnTo>
                  <a:pt x="26454" y="22339"/>
                </a:lnTo>
                <a:lnTo>
                  <a:pt x="16357" y="36156"/>
                </a:lnTo>
                <a:lnTo>
                  <a:pt x="15455" y="37083"/>
                </a:lnTo>
                <a:lnTo>
                  <a:pt x="11569" y="40678"/>
                </a:lnTo>
                <a:lnTo>
                  <a:pt x="10553" y="41579"/>
                </a:lnTo>
                <a:lnTo>
                  <a:pt x="9182" y="42773"/>
                </a:lnTo>
                <a:lnTo>
                  <a:pt x="7416" y="44259"/>
                </a:lnTo>
                <a:lnTo>
                  <a:pt x="5664" y="45758"/>
                </a:lnTo>
                <a:lnTo>
                  <a:pt x="3187" y="47840"/>
                </a:lnTo>
                <a:lnTo>
                  <a:pt x="0" y="50495"/>
                </a:lnTo>
                <a:lnTo>
                  <a:pt x="0" y="55625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151934" y="8116138"/>
            <a:ext cx="2600960" cy="144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430" algn="just">
              <a:lnSpc>
                <a:spcPct val="106100"/>
              </a:lnSpc>
              <a:spcBef>
                <a:spcPts val="100"/>
              </a:spcBef>
            </a:pP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stability.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reduction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CoP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parameters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velocity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(ms</a:t>
            </a:r>
            <a:r>
              <a:rPr sz="975" spc="-15" baseline="29914" dirty="0">
                <a:solidFill>
                  <a:srgbClr val="231F20"/>
                </a:solidFill>
                <a:latin typeface="Georgia"/>
                <a:cs typeface="Georgia"/>
              </a:rPr>
              <a:t>-</a:t>
            </a:r>
            <a:r>
              <a:rPr sz="975" spc="-15" baseline="25641" dirty="0">
                <a:solidFill>
                  <a:srgbClr val="231F20"/>
                </a:solidFill>
                <a:latin typeface="Georgia"/>
                <a:cs typeface="Georgia"/>
              </a:rPr>
              <a:t>1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),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95%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Ellipse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Area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(m</a:t>
            </a:r>
            <a:r>
              <a:rPr sz="975" spc="-15" baseline="25641" dirty="0">
                <a:solidFill>
                  <a:srgbClr val="231F20"/>
                </a:solidFill>
                <a:latin typeface="Georgia"/>
                <a:cs typeface="Georgia"/>
              </a:rPr>
              <a:t>2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)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and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Medio-lateral (ML)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anterior-posterior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(AP)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sway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(m)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 hypothesized.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reduc-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tion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these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measures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indicates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improved  balance,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dynamic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loading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parameters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are applied to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maintain postural control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decreased.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67167" y="7222008"/>
            <a:ext cx="5377815" cy="73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" algn="just">
              <a:lnSpc>
                <a:spcPct val="129600"/>
              </a:lnSpc>
              <a:spcBef>
                <a:spcPts val="100"/>
              </a:spcBef>
            </a:pPr>
            <a:r>
              <a:rPr sz="900" b="1" spc="-65" dirty="0">
                <a:solidFill>
                  <a:srgbClr val="231F20"/>
                </a:solidFill>
                <a:latin typeface="Trebuchet MS"/>
                <a:cs typeface="Trebuchet MS"/>
              </a:rPr>
              <a:t>Figure</a:t>
            </a:r>
            <a:r>
              <a:rPr sz="900" b="1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80" dirty="0">
                <a:solidFill>
                  <a:srgbClr val="231F20"/>
                </a:solidFill>
                <a:latin typeface="Trebuchet MS"/>
                <a:cs typeface="Trebuchet MS"/>
              </a:rPr>
              <a:t>1:</a:t>
            </a:r>
            <a:r>
              <a:rPr sz="900" b="1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Phases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Plyometric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Training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Activity.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Reprinted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‘Plyometric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Exercise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Rehabilitation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Athletes: 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Physiological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Responses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Clinical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Application’,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Journal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Orthopaedic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Sports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Physical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Therapy,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vol.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36,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no.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5,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pp. 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308–319,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2006,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14" dirty="0">
                <a:solidFill>
                  <a:srgbClr val="231F20"/>
                </a:solidFill>
                <a:latin typeface="Arial"/>
                <a:cs typeface="Arial"/>
              </a:rPr>
              <a:t>T.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Chmielewski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00" i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i="1" spc="-30" dirty="0">
                <a:solidFill>
                  <a:srgbClr val="231F20"/>
                </a:solidFill>
                <a:latin typeface="Arial"/>
                <a:cs typeface="Arial"/>
              </a:rPr>
              <a:t>al.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‘Journal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Orthopaedic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Sports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Physical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Therapy,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vol.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36,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no.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5,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pp.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308–319, 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2006.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(A)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Lower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Extremity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Plyometric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Exercise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(B)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Upper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Extremity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Plyometric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Exercise 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(C)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Trunk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Plyometric</a:t>
            </a:r>
            <a:r>
              <a:rPr sz="900" spc="-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Exercise.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61682" y="2055711"/>
            <a:ext cx="5160168" cy="515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909" y="864451"/>
            <a:ext cx="53320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EFFECTS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SHORT-TERM,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PLyOMETRIC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82699" y="9875723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39147" y="9917003"/>
            <a:ext cx="32766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37535" algn="l"/>
              </a:tabLst>
            </a:pPr>
            <a:r>
              <a:rPr sz="1000" spc="1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ww</a:t>
            </a:r>
            <a:r>
              <a:rPr sz="1000" spc="-4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w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.ir</a:t>
            </a:r>
            <a:r>
              <a:rPr sz="1000" spc="-3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onsjou</a:t>
            </a:r>
            <a:r>
              <a:rPr sz="1000" spc="-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nal.or</a:t>
            </a:r>
            <a:r>
              <a:rPr sz="1000" spc="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g</a:t>
            </a:r>
            <a:r>
              <a:rPr sz="1000" dirty="0">
                <a:solidFill>
                  <a:srgbClr val="231F20"/>
                </a:solidFill>
                <a:latin typeface="Georgia"/>
                <a:cs typeface="Georgia"/>
              </a:rPr>
              <a:t>	</a:t>
            </a:r>
            <a:r>
              <a:rPr sz="1000" spc="60" dirty="0">
                <a:solidFill>
                  <a:srgbClr val="231F20"/>
                </a:solidFill>
                <a:latin typeface="Georgia"/>
                <a:cs typeface="Georgia"/>
              </a:rPr>
              <a:t>11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5122" y="1181900"/>
            <a:ext cx="2599055" cy="6071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5415" algn="just">
              <a:lnSpc>
                <a:spcPct val="106100"/>
              </a:lnSpc>
              <a:spcBef>
                <a:spcPts val="100"/>
              </a:spcBef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second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specific aim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determine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effect 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training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lower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limb  muscle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activity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postural control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task 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over time by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evaluating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gross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innervation  input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synergistic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(each)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muscle pairs. The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mean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Electromyography (EMG)</a:t>
            </a:r>
            <a:r>
              <a:rPr sz="1100" spc="-2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root-mean-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square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(RMS)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comparison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between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muscle  groups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assesses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gross innervation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input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select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muscles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during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both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testing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condi-  tions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(before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after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training).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study progresses,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mean 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EMG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RMS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sig-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nal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 synergistic muscle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pairs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(right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 left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muscle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bellies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vastus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lateralis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(VL),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biceps femoris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(BF) and lateral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gastrocne-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mius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(GL)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expected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decrease.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These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muscles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chosen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known to 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have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largest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impact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on postural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con-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trol,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do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not require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additional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filtering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against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cardiac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artifacts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(Jacobs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al.</a:t>
            </a:r>
            <a:r>
              <a:rPr sz="1100" i="1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2015). 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reduction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this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measure indicates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that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less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power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exerted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each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muscle pair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  maintain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stance,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which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emphasiz-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improved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balance.</a:t>
            </a:r>
            <a:endParaRPr sz="1100">
              <a:latin typeface="Georgia"/>
              <a:cs typeface="Georgia"/>
            </a:endParaRPr>
          </a:p>
          <a:p>
            <a:pPr marL="15875" marR="5080" indent="141605" algn="just">
              <a:lnSpc>
                <a:spcPct val="106100"/>
              </a:lnSpc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last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specific aim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perform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coher- 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ence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analysis to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characterize lower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limb 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muscle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patterns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study progresses.  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EMG-EMG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coherence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estimations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used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analyze the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coordination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between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syn-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ergistic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pairs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muscles by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analyzing 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EMG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signals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frequency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domain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analyz-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ing their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commonalities.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An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overall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increase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coherence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muscle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pairs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over time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expected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task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becomes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practiced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and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involuntary.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290" y="7404811"/>
            <a:ext cx="2605405" cy="23374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80"/>
              </a:spcBef>
            </a:pPr>
            <a:r>
              <a:rPr sz="1100" b="1" spc="25" dirty="0">
                <a:solidFill>
                  <a:srgbClr val="231F20"/>
                </a:solidFill>
                <a:latin typeface="Times New Roman"/>
                <a:cs typeface="Times New Roman"/>
              </a:rPr>
              <a:t>Materials </a:t>
            </a:r>
            <a:r>
              <a:rPr sz="1100" b="1" spc="4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100" b="1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100" b="1" spc="60" dirty="0">
                <a:solidFill>
                  <a:srgbClr val="231F20"/>
                </a:solidFill>
                <a:latin typeface="Times New Roman"/>
                <a:cs typeface="Times New Roman"/>
              </a:rPr>
              <a:t>methods</a:t>
            </a:r>
            <a:endParaRPr sz="1100">
              <a:latin typeface="Times New Roman"/>
              <a:cs typeface="Times New Roman"/>
            </a:endParaRPr>
          </a:p>
          <a:p>
            <a:pPr marL="18415" marR="5080" indent="-6350" algn="just">
              <a:lnSpc>
                <a:spcPct val="106100"/>
              </a:lnSpc>
            </a:pP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study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focuses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solely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biomechan-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ical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aspects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stability and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balance 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control. The dynamic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loading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measures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recorded using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one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AMTI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AccuSway  Force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Platform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(AMTI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AccuSway,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Water-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town,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MA),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muscle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activity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measures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recorded using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six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wireless 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EMG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sen-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sors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(Trigno,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Delsys Inc.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Natick, MA). 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EEG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measures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taken using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Brain Vision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actiCHamp system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(Brain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Products,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GmbH,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Munich,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Germany). 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able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interface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three different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sensor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systems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cater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40936" y="1182065"/>
            <a:ext cx="2613025" cy="855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" marR="5080" indent="1270" algn="just">
              <a:lnSpc>
                <a:spcPct val="106100"/>
              </a:lnSpc>
              <a:spcBef>
                <a:spcPts val="95"/>
              </a:spcBef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their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specifications, an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Arduino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Uno</a:t>
            </a:r>
            <a:r>
              <a:rPr sz="1100" spc="-1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(Ar-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duino.cc,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2017)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microcontroller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used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trigger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three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systems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record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data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simultaneously.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software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used to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ana-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lyze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data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after extraction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from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pro- 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gram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MATLAB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R2015a (Mathworks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Inc.,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Natick,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MA).</a:t>
            </a:r>
            <a:endParaRPr sz="1100">
              <a:latin typeface="Georgia"/>
              <a:cs typeface="Georgia"/>
            </a:endParaRPr>
          </a:p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Ten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healthy,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participants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(Age: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20.1</a:t>
            </a:r>
            <a:endParaRPr sz="1100">
              <a:latin typeface="Georgia"/>
              <a:cs typeface="Georgia"/>
            </a:endParaRPr>
          </a:p>
          <a:p>
            <a:pPr marL="19685" marR="5080" indent="-3810" algn="just">
              <a:lnSpc>
                <a:spcPct val="106100"/>
              </a:lnSpc>
            </a:pPr>
            <a:r>
              <a:rPr sz="1100" spc="200" dirty="0">
                <a:solidFill>
                  <a:srgbClr val="231F20"/>
                </a:solidFill>
                <a:latin typeface="Georgia"/>
                <a:cs typeface="Georgia"/>
              </a:rPr>
              <a:t>±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1.4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years)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were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divided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into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three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groups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based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their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gender,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body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mass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height.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Each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underwent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30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experimen-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tal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visits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(30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times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 week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10 weeks)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total,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where each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session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lasted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approxi-  mately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half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hour.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re-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quired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take one day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rest, but no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more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four days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rest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between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experimen-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tal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visits. The protocol described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below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ex-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plains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entire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procedure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each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session.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experiment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(recordings)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itself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consist-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ed of two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test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sessions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(pre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post-exer- 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cise)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plyometric training interven-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tion.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regimen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designed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based on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past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literature:</a:t>
            </a:r>
            <a:endParaRPr sz="1100">
              <a:latin typeface="Georgia"/>
              <a:cs typeface="Georgia"/>
            </a:endParaRPr>
          </a:p>
          <a:p>
            <a:pPr marL="165735" marR="27305" indent="-153035" algn="just">
              <a:lnSpc>
                <a:spcPct val="106100"/>
              </a:lnSpc>
              <a:buAutoNum type="arabicPeriod"/>
              <a:tabLst>
                <a:tab pos="172720" algn="l"/>
              </a:tabLst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Quiet standing on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force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platform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 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90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seconds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while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ground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reaction</a:t>
            </a:r>
            <a:r>
              <a:rPr sz="1100" spc="-1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forces  and 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EMG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measures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 recorded.</a:t>
            </a:r>
            <a:endParaRPr sz="1100">
              <a:latin typeface="Georgia"/>
              <a:cs typeface="Georgia"/>
            </a:endParaRPr>
          </a:p>
          <a:p>
            <a:pPr marL="325755" marR="5080" lvl="1" indent="-140970" algn="just">
              <a:lnSpc>
                <a:spcPct val="106000"/>
              </a:lnSpc>
              <a:spcBef>
                <a:spcPts val="5"/>
              </a:spcBef>
              <a:buAutoNum type="alphaLcPeriod"/>
              <a:tabLst>
                <a:tab pos="322580" algn="l"/>
              </a:tabLst>
            </a:pP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There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are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six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EMG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sensors,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which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were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placed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left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right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muscle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bel-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lies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 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participants’ vastus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lateralis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(VL),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biceps femoris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(BF)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lateral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gastrocnemius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(GL)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by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researcher.</a:t>
            </a:r>
            <a:endParaRPr sz="1100">
              <a:latin typeface="Georgia"/>
              <a:cs typeface="Georgia"/>
            </a:endParaRPr>
          </a:p>
          <a:p>
            <a:pPr marL="170815" marR="5080" indent="-155575" algn="just">
              <a:lnSpc>
                <a:spcPct val="106100"/>
              </a:lnSpc>
              <a:buAutoNum type="arabicPeriod"/>
              <a:tabLst>
                <a:tab pos="162560" algn="l"/>
              </a:tabLst>
            </a:pP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Warming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up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body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5-minutes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be-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undergoing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plyometric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training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regimen.</a:t>
            </a:r>
            <a:endParaRPr sz="1100">
              <a:latin typeface="Georgia"/>
              <a:cs typeface="Georgia"/>
            </a:endParaRPr>
          </a:p>
          <a:p>
            <a:pPr marL="330835" marR="33655" lvl="1" indent="-139065" algn="just">
              <a:lnSpc>
                <a:spcPct val="106000"/>
              </a:lnSpc>
              <a:buAutoNum type="alphaLcPeriod"/>
              <a:tabLst>
                <a:tab pos="329565" algn="l"/>
              </a:tabLst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All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sensors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removed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from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participant, and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not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included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again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until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step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#8.</a:t>
            </a:r>
            <a:endParaRPr sz="1100">
              <a:latin typeface="Georgia"/>
              <a:cs typeface="Georgia"/>
            </a:endParaRPr>
          </a:p>
          <a:p>
            <a:pPr marL="335915" marR="10160" lvl="1" indent="-151765" algn="just">
              <a:lnSpc>
                <a:spcPct val="106000"/>
              </a:lnSpc>
              <a:buAutoNum type="alphaLcPeriod"/>
              <a:tabLst>
                <a:tab pos="325120" algn="l"/>
              </a:tabLst>
            </a:pP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Warm-up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includes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dynamic</a:t>
            </a:r>
            <a:r>
              <a:rPr sz="1100" spc="-1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ankle,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knee,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hip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stretches;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stationary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stepping;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shallow,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stationary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hops.</a:t>
            </a:r>
            <a:endParaRPr sz="1100">
              <a:latin typeface="Georgia"/>
              <a:cs typeface="Georgia"/>
            </a:endParaRPr>
          </a:p>
          <a:p>
            <a:pPr marL="170180" marR="11430" indent="-142240" algn="just">
              <a:lnSpc>
                <a:spcPct val="106000"/>
              </a:lnSpc>
              <a:buAutoNum type="arabicPeriod"/>
              <a:tabLst>
                <a:tab pos="171450" algn="l"/>
              </a:tabLst>
            </a:pP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Stationary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hopping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(i.e.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ground,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place)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self-selected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rate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2-minutes.</a:t>
            </a:r>
            <a:endParaRPr sz="1100">
              <a:latin typeface="Georgia"/>
              <a:cs typeface="Georgia"/>
            </a:endParaRPr>
          </a:p>
          <a:p>
            <a:pPr marL="170180" indent="-142875">
              <a:lnSpc>
                <a:spcPct val="100000"/>
              </a:lnSpc>
              <a:spcBef>
                <a:spcPts val="80"/>
              </a:spcBef>
              <a:buAutoNum type="arabicPeriod"/>
              <a:tabLst>
                <a:tab pos="170815" algn="l"/>
              </a:tabLst>
            </a:pP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Rest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3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minutes.</a:t>
            </a:r>
            <a:endParaRPr sz="1100">
              <a:latin typeface="Georgia"/>
              <a:cs typeface="Georgia"/>
            </a:endParaRPr>
          </a:p>
          <a:p>
            <a:pPr marL="170815" marR="5080" indent="-140970" algn="just">
              <a:lnSpc>
                <a:spcPct val="106100"/>
              </a:lnSpc>
              <a:buAutoNum type="arabicPeriod"/>
              <a:tabLst>
                <a:tab pos="171450" algn="l"/>
              </a:tabLst>
            </a:pP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Stationary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hopping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30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seconds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fastest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voluntary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speed and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height</a:t>
            </a:r>
            <a:r>
              <a:rPr sz="1100" spc="-1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possi-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ble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(greatest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maxi-  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mum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effort),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for four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sets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one-minute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rest in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between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sets.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909" y="864451"/>
            <a:ext cx="53320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EFFECTS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SHORT-TERM,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PLyOMETRIC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9999" y="9917003"/>
            <a:ext cx="51587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130" algn="l"/>
              </a:tabLst>
            </a:pPr>
            <a:r>
              <a:rPr sz="1000" spc="45" dirty="0">
                <a:solidFill>
                  <a:srgbClr val="231F20"/>
                </a:solidFill>
                <a:latin typeface="Georgia"/>
                <a:cs typeface="Georgia"/>
              </a:rPr>
              <a:t>12	</a:t>
            </a:r>
            <a:r>
              <a:rPr sz="1000" spc="-30" dirty="0">
                <a:solidFill>
                  <a:srgbClr val="231F20"/>
                </a:solidFill>
                <a:latin typeface="Georgia"/>
                <a:cs typeface="Georgia"/>
              </a:rPr>
              <a:t>Issues </a:t>
            </a:r>
            <a:r>
              <a:rPr sz="10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Rehabilitation, 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Orthopaedics, 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Neurophysiology 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and Sport </a:t>
            </a:r>
            <a:r>
              <a:rPr sz="1000" spc="-25" dirty="0">
                <a:solidFill>
                  <a:srgbClr val="231F20"/>
                </a:solidFill>
                <a:latin typeface="Georgia"/>
                <a:cs typeface="Georgia"/>
              </a:rPr>
              <a:t>Promotion </a:t>
            </a:r>
            <a:r>
              <a:rPr sz="1000" spc="-145" dirty="0">
                <a:solidFill>
                  <a:srgbClr val="231F20"/>
                </a:solidFill>
                <a:latin typeface="Georgia"/>
                <a:cs typeface="Georgia"/>
              </a:rPr>
              <a:t>–</a:t>
            </a:r>
            <a:r>
              <a:rPr sz="10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Georgia"/>
                <a:cs typeface="Georgia"/>
              </a:rPr>
              <a:t>IRONS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2699" y="9875723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58188" y="1181900"/>
            <a:ext cx="2605405" cy="14484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62560" indent="-137795">
              <a:lnSpc>
                <a:spcPct val="100000"/>
              </a:lnSpc>
              <a:spcBef>
                <a:spcPts val="180"/>
              </a:spcBef>
              <a:buAutoNum type="arabicPeriod" startAt="6"/>
              <a:tabLst>
                <a:tab pos="163830" algn="l"/>
              </a:tabLst>
            </a:pP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Rest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3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minutes.</a:t>
            </a:r>
            <a:endParaRPr sz="1100">
              <a:latin typeface="Georgia"/>
              <a:cs typeface="Georgia"/>
            </a:endParaRPr>
          </a:p>
          <a:p>
            <a:pPr marL="162560" marR="5080" indent="-149860" algn="just">
              <a:lnSpc>
                <a:spcPct val="106100"/>
              </a:lnSpc>
              <a:buAutoNum type="arabicPeriod" startAt="6"/>
              <a:tabLst>
                <a:tab pos="165100" algn="l"/>
              </a:tabLst>
            </a:pP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Cool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down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body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3–5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minutes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con-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sisting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3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sets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10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seconds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submaximal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hopping,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followed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by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slow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walking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or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sta-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tionary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stepping.</a:t>
            </a:r>
            <a:endParaRPr sz="1100">
              <a:latin typeface="Georgia"/>
              <a:cs typeface="Georgia"/>
            </a:endParaRPr>
          </a:p>
          <a:p>
            <a:pPr marL="158750" marR="5080" indent="-133350" algn="just">
              <a:lnSpc>
                <a:spcPct val="106000"/>
              </a:lnSpc>
              <a:buAutoNum type="arabicPeriod" startAt="6"/>
              <a:tabLst>
                <a:tab pos="165735" algn="l"/>
              </a:tabLst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Quiet standing on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force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platform for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90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seconds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while 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EMG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(and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EEG)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mea-  sures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taken.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290" y="2782011"/>
            <a:ext cx="2606675" cy="589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indent="163195" algn="just">
              <a:lnSpc>
                <a:spcPct val="106100"/>
              </a:lnSpc>
              <a:spcBef>
                <a:spcPts val="100"/>
              </a:spcBef>
            </a:pP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During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plyometric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training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sessions 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(i.e.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NOT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when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recordings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were taken), 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work-out music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played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keep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participants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motivated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always.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Continuous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verbal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encouragement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feedback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also given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researcher(s).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It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also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 be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noted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step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40" dirty="0">
                <a:solidFill>
                  <a:srgbClr val="231F20"/>
                </a:solidFill>
                <a:latin typeface="Georgia"/>
                <a:cs typeface="Georgia"/>
              </a:rPr>
              <a:t>#5,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two-minute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rest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given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between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each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first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4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weeks.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then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stepped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up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1.5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minutes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week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5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finally,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one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minute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week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6.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gradual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progression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(Chmielewski,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2006)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recovery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time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carried out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ensure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participants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had enough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rest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proper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execution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exercise.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training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became</a:t>
            </a:r>
            <a:r>
              <a:rPr sz="1100" spc="-2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more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practiced and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volun-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tary,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recovery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time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reduced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based  on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observation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mutual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consent.</a:t>
            </a:r>
            <a:endParaRPr sz="1100">
              <a:latin typeface="Georgia"/>
              <a:cs typeface="Georgia"/>
            </a:endParaRPr>
          </a:p>
          <a:p>
            <a:pPr marL="17145" marR="5080" indent="147320" algn="just">
              <a:lnSpc>
                <a:spcPct val="106100"/>
              </a:lnSpc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vertical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jump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performance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test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 executed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bi-weekly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throughout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study.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standing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next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wall,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while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remaining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flat-footed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record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stand-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height.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vertical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jump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test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per-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formed using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tape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method (similar to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chalk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method)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(Váczi,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2013),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where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each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participant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given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piece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colored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tape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placed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their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dominant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hand.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then  had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jump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bilaterally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(using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proper form  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instructed)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slap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tape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high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possibly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can on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wall.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Each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partic-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ipant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had three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trials,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with a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few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minutes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rest 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between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each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trial.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maximum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vertical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jump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height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from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each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session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recorded for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further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analysis.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290" y="8827287"/>
            <a:ext cx="2605405" cy="9150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180"/>
              </a:spcBef>
            </a:pPr>
            <a:r>
              <a:rPr sz="1100" b="1" spc="35" dirty="0">
                <a:solidFill>
                  <a:srgbClr val="231F20"/>
                </a:solidFill>
                <a:latin typeface="Times New Roman"/>
                <a:cs typeface="Times New Roman"/>
              </a:rPr>
              <a:t>Results</a:t>
            </a:r>
            <a:endParaRPr sz="1100">
              <a:latin typeface="Times New Roman"/>
              <a:cs typeface="Times New Roman"/>
            </a:endParaRPr>
          </a:p>
          <a:p>
            <a:pPr marL="22225" marR="5080" indent="-10160" algn="just">
              <a:lnSpc>
                <a:spcPct val="106100"/>
              </a:lnSpc>
            </a:pP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CoP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signals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were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sampled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100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Hz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and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low-pass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filtered using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second order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But-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terworth 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IIR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filter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with a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cut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off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frequency  of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Georgia"/>
                <a:cs typeface="Georgia"/>
              </a:rPr>
              <a:t>15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Hz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(as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suggested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previous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literature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39704" y="1181900"/>
            <a:ext cx="2616200" cy="856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 marR="6350" algn="just">
              <a:lnSpc>
                <a:spcPct val="106100"/>
              </a:lnSpc>
              <a:spcBef>
                <a:spcPts val="100"/>
              </a:spcBef>
            </a:pP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(García-Massó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2016).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first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10</a:t>
            </a:r>
            <a:r>
              <a:rPr sz="1100" spc="-1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sec-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onds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last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10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seconds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discard-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before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computation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variables.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In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time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domain,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balance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variables/dy-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namic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loading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parameters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which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were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com-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puted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were: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CoP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velocity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(ms-1),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CoP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95%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Ellipse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Area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(m2)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displacement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(m)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medio-lateral (ML)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anterior-pos-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terior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(AP)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directions. These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parameters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calculated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every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training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session 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(pre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post-exercise).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CoP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signals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also normalized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each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participant’s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weight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height.</a:t>
            </a:r>
            <a:endParaRPr sz="1100">
              <a:latin typeface="Georgia"/>
              <a:cs typeface="Georgia"/>
            </a:endParaRPr>
          </a:p>
          <a:p>
            <a:pPr marL="20320" marR="6350" indent="153035" algn="just">
              <a:lnSpc>
                <a:spcPct val="106100"/>
              </a:lnSpc>
            </a:pP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CoP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velocity decreased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across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all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groups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participants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hypothesized.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Over-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all,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Group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participants showed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most  significant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reduction.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percentage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differ-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ence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velocity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calculated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tabu-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lated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each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participant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Figure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2.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Please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note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proceeding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graphs,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partic-  ipants </a:t>
            </a:r>
            <a:r>
              <a:rPr sz="1100" spc="135" dirty="0">
                <a:solidFill>
                  <a:srgbClr val="231F20"/>
                </a:solidFill>
                <a:latin typeface="Georgia"/>
                <a:cs typeface="Georgia"/>
              </a:rPr>
              <a:t>1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group </a:t>
            </a:r>
            <a:r>
              <a:rPr sz="1100" spc="50" dirty="0">
                <a:solidFill>
                  <a:srgbClr val="231F20"/>
                </a:solidFill>
                <a:latin typeface="Georgia"/>
                <a:cs typeface="Georgia"/>
              </a:rPr>
              <a:t>1,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partici-  pants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3–6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group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2,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participants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7–10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group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3.</a:t>
            </a:r>
            <a:endParaRPr sz="1100">
              <a:latin typeface="Georgia"/>
              <a:cs typeface="Georgia"/>
            </a:endParaRPr>
          </a:p>
          <a:p>
            <a:pPr marL="31750" marR="6985" indent="141605" algn="just">
              <a:lnSpc>
                <a:spcPts val="1400"/>
              </a:lnSpc>
              <a:spcBef>
                <a:spcPts val="55"/>
              </a:spcBef>
            </a:pP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CoP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95%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Ellipse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Area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also decreased  across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all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groups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over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time,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and can be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seen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Figure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3.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Once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again,  overall,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Group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2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showed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most signif-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icant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reductions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average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CoP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95%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Ellipse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Area.</a:t>
            </a:r>
            <a:endParaRPr sz="1100">
              <a:latin typeface="Georgia"/>
              <a:cs typeface="Georgia"/>
            </a:endParaRPr>
          </a:p>
          <a:p>
            <a:pPr marL="31750" marR="6985" indent="151765" algn="just">
              <a:lnSpc>
                <a:spcPts val="1400"/>
              </a:lnSpc>
            </a:pP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Postural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sway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medio-lateral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(ML)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anterior-posterior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(AP)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directions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were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expected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reduce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overall,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well.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How-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ever,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reduced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certain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individuals and  increased for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others.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While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there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significant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reductions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sway,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over-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all 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displacement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across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all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participants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stabilized after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week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5.</a:t>
            </a:r>
            <a:endParaRPr sz="1100">
              <a:latin typeface="Georgia"/>
              <a:cs typeface="Georgia"/>
            </a:endParaRPr>
          </a:p>
          <a:p>
            <a:pPr marL="12700" marR="5080" indent="171450" algn="just">
              <a:lnSpc>
                <a:spcPts val="1400"/>
              </a:lnSpc>
            </a:pP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EMG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signals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were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sampled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1926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Hz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and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pre-processed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delete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background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noise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interference.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First,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notch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filter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ap-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plied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remove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60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Hz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power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line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compo-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nent and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its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secondary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harmonics.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was  followed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by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second-order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low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pass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filter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of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100 Hz.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presence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electrocardiogram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signals in 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EMG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could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increase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coherence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between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core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muscles (García-Massó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2016).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Independent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component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analysis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was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not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needed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taken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into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consideration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60845" y="9917003"/>
            <a:ext cx="1587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30" dirty="0">
                <a:solidFill>
                  <a:srgbClr val="231F20"/>
                </a:solidFill>
                <a:latin typeface="Georgia"/>
                <a:cs typeface="Georgia"/>
              </a:rPr>
              <a:t>13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82699" y="1041235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80909" y="864451"/>
            <a:ext cx="53320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EFFECTS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SHORT-TERM,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PLyOMETRIC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82699" y="9875723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39147" y="9917003"/>
            <a:ext cx="12153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www.ironsjournal.org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77209" y="1233739"/>
            <a:ext cx="3990801" cy="2285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13829" y="4275178"/>
            <a:ext cx="4009696" cy="22987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11825" y="7260062"/>
            <a:ext cx="3562947" cy="20251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91435" y="3706698"/>
            <a:ext cx="31426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65" dirty="0">
                <a:solidFill>
                  <a:srgbClr val="231F20"/>
                </a:solidFill>
                <a:latin typeface="Trebuchet MS"/>
                <a:cs typeface="Trebuchet MS"/>
              </a:rPr>
              <a:t>Figure </a:t>
            </a:r>
            <a:r>
              <a:rPr sz="900" b="1" spc="-80" dirty="0">
                <a:solidFill>
                  <a:srgbClr val="231F20"/>
                </a:solidFill>
                <a:latin typeface="Trebuchet MS"/>
                <a:cs typeface="Trebuchet MS"/>
              </a:rPr>
              <a:t>2: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Average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center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pressure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velocity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across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participants.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69604" y="6729247"/>
            <a:ext cx="35344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65" dirty="0">
                <a:solidFill>
                  <a:srgbClr val="231F20"/>
                </a:solidFill>
                <a:latin typeface="Trebuchet MS"/>
                <a:cs typeface="Trebuchet MS"/>
              </a:rPr>
              <a:t>Figure </a:t>
            </a:r>
            <a:r>
              <a:rPr sz="900" b="1" spc="-80" dirty="0">
                <a:solidFill>
                  <a:srgbClr val="231F20"/>
                </a:solidFill>
                <a:latin typeface="Trebuchet MS"/>
                <a:cs typeface="Trebuchet MS"/>
              </a:rPr>
              <a:t>3: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Average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center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pressure 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95%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ellipse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area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across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9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participants.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69604" y="9574060"/>
            <a:ext cx="23133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65" dirty="0">
                <a:solidFill>
                  <a:srgbClr val="231F20"/>
                </a:solidFill>
                <a:latin typeface="Trebuchet MS"/>
                <a:cs typeface="Trebuchet MS"/>
              </a:rPr>
              <a:t>Figure </a:t>
            </a:r>
            <a:r>
              <a:rPr sz="900" b="1" spc="-80" dirty="0">
                <a:solidFill>
                  <a:srgbClr val="231F20"/>
                </a:solidFill>
                <a:latin typeface="Trebuchet MS"/>
                <a:cs typeface="Trebuchet MS"/>
              </a:rPr>
              <a:t>4: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Average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ML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sway across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participants.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909" y="864451"/>
            <a:ext cx="53320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EFFECTS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SHORT-TERM,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PLyOMETRIC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82699" y="9875723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58290" y="3848900"/>
            <a:ext cx="2606675" cy="358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160" algn="just">
              <a:lnSpc>
                <a:spcPct val="106100"/>
              </a:lnSpc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muscle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bellies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chosen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(VL, 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BF,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GL)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known to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not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need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additional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filtering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against electrocardiogram interference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(Ja-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cobs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2015)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(García-Massó </a:t>
            </a:r>
            <a:r>
              <a:rPr sz="1100" i="1" spc="-45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2016).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first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10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seconds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last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10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seconds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were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discarded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order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use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same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time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period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CoP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signals.</a:t>
            </a:r>
            <a:endParaRPr sz="1100">
              <a:latin typeface="Georgia"/>
              <a:cs typeface="Georgia"/>
            </a:endParaRPr>
          </a:p>
          <a:p>
            <a:pPr marL="15875" marR="5715" indent="148590" algn="r">
              <a:lnSpc>
                <a:spcPct val="106100"/>
              </a:lnSpc>
            </a:pP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mean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value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root-mean-square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(RMS) 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EMG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signal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then</a:t>
            </a:r>
            <a:r>
              <a:rPr sz="1100" spc="1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computed</a:t>
            </a:r>
            <a:r>
              <a:rPr sz="1100" spc="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variable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magnitude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muscle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acti-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vation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each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trial.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EMG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RMS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calcula-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tion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considered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provide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most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insight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on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amplitude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of the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EMG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signal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sz="1100" spc="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gives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measure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power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signal.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EMG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RMS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hypothesized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de-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crease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study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progressed.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most-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ly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seen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across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all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groups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(and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individual)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participants.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Figure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6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below</a:t>
            </a:r>
            <a:r>
              <a:rPr sz="1100" spc="-10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shows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random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participant’s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data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from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each of the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three</a:t>
            </a:r>
            <a:endParaRPr sz="1100">
              <a:latin typeface="Georgia"/>
              <a:cs typeface="Georgia"/>
            </a:endParaRPr>
          </a:p>
          <a:p>
            <a:pPr marL="22225" algn="just">
              <a:lnSpc>
                <a:spcPct val="100000"/>
              </a:lnSpc>
              <a:spcBef>
                <a:spcPts val="80"/>
              </a:spcBef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groups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participants.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07084" y="7640625"/>
            <a:ext cx="5282284" cy="1827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69999" y="9574098"/>
            <a:ext cx="5151755" cy="52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900" b="1" spc="-65" dirty="0">
                <a:solidFill>
                  <a:srgbClr val="231F20"/>
                </a:solidFill>
                <a:latin typeface="Trebuchet MS"/>
                <a:cs typeface="Trebuchet MS"/>
              </a:rPr>
              <a:t>Figure </a:t>
            </a:r>
            <a:r>
              <a:rPr sz="900" b="1" spc="-80" dirty="0">
                <a:solidFill>
                  <a:srgbClr val="231F20"/>
                </a:solidFill>
                <a:latin typeface="Trebuchet MS"/>
                <a:cs typeface="Trebuchet MS"/>
              </a:rPr>
              <a:t>6: 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EMG </a:t>
            </a:r>
            <a:r>
              <a:rPr sz="900" spc="-110" dirty="0">
                <a:solidFill>
                  <a:srgbClr val="231F20"/>
                </a:solidFill>
                <a:latin typeface="Arial"/>
                <a:cs typeface="Arial"/>
              </a:rPr>
              <a:t>RMS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random</a:t>
            </a:r>
            <a:r>
              <a:rPr sz="90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participant.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  <a:tabLst>
                <a:tab pos="398145" algn="l"/>
              </a:tabLst>
            </a:pPr>
            <a:r>
              <a:rPr sz="1000" spc="20" dirty="0">
                <a:solidFill>
                  <a:srgbClr val="231F20"/>
                </a:solidFill>
                <a:latin typeface="Georgia"/>
                <a:cs typeface="Georgia"/>
              </a:rPr>
              <a:t>14	</a:t>
            </a:r>
            <a:r>
              <a:rPr sz="1000" spc="-30" dirty="0">
                <a:solidFill>
                  <a:srgbClr val="231F20"/>
                </a:solidFill>
                <a:latin typeface="Georgia"/>
                <a:cs typeface="Georgia"/>
              </a:rPr>
              <a:t>Issues </a:t>
            </a:r>
            <a:r>
              <a:rPr sz="10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Rehabilitation, 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Orthopaedics, </a:t>
            </a:r>
            <a:r>
              <a:rPr sz="1000" spc="-15" dirty="0">
                <a:solidFill>
                  <a:srgbClr val="231F20"/>
                </a:solidFill>
                <a:latin typeface="Georgia"/>
                <a:cs typeface="Georgia"/>
              </a:rPr>
              <a:t>Neurophysiology </a:t>
            </a:r>
            <a:r>
              <a:rPr sz="1000" spc="-10" dirty="0">
                <a:solidFill>
                  <a:srgbClr val="231F20"/>
                </a:solidFill>
                <a:latin typeface="Georgia"/>
                <a:cs typeface="Georgia"/>
              </a:rPr>
              <a:t>and Sport </a:t>
            </a:r>
            <a:r>
              <a:rPr sz="1000" spc="-25" dirty="0">
                <a:solidFill>
                  <a:srgbClr val="231F20"/>
                </a:solidFill>
                <a:latin typeface="Georgia"/>
                <a:cs typeface="Georgia"/>
              </a:rPr>
              <a:t>Promotion </a:t>
            </a:r>
            <a:r>
              <a:rPr sz="1000" spc="-145" dirty="0">
                <a:solidFill>
                  <a:srgbClr val="231F20"/>
                </a:solidFill>
                <a:latin typeface="Georgia"/>
                <a:cs typeface="Georgia"/>
              </a:rPr>
              <a:t>–</a:t>
            </a:r>
            <a:r>
              <a:rPr sz="10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Georgia"/>
                <a:cs typeface="Georgia"/>
              </a:rPr>
              <a:t>IRONS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36362" y="1181642"/>
            <a:ext cx="3722178" cy="214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79548" y="3528898"/>
            <a:ext cx="22929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65" dirty="0">
                <a:solidFill>
                  <a:srgbClr val="231F20"/>
                </a:solidFill>
                <a:latin typeface="Trebuchet MS"/>
                <a:cs typeface="Trebuchet MS"/>
              </a:rPr>
              <a:t>Figure </a:t>
            </a:r>
            <a:r>
              <a:rPr sz="900" b="1" spc="-80" dirty="0">
                <a:solidFill>
                  <a:srgbClr val="231F20"/>
                </a:solidFill>
                <a:latin typeface="Trebuchet MS"/>
                <a:cs typeface="Trebuchet MS"/>
              </a:rPr>
              <a:t>5: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Average </a:t>
            </a:r>
            <a:r>
              <a:rPr sz="900" spc="-110" dirty="0">
                <a:solidFill>
                  <a:srgbClr val="231F20"/>
                </a:solidFill>
                <a:latin typeface="Arial"/>
                <a:cs typeface="Arial"/>
              </a:rPr>
              <a:t>AP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sway across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participants.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51934" y="3848938"/>
            <a:ext cx="2602865" cy="251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5080" indent="159385" algn="just">
              <a:lnSpc>
                <a:spcPct val="106100"/>
              </a:lnSpc>
              <a:spcBef>
                <a:spcPts val="100"/>
              </a:spcBef>
            </a:pP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Coherence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analysis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carried out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in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accordance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with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past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literature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(Grosse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5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al.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2004)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(Jacobs,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2015)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(García-Massó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al.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2016).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frequency domain,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EMG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signals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were analyzed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by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estimating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EMG-EMG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coherence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synergistic muscle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pairs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(single-pair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estimations).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Pairs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mus-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cles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are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defined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comparison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between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spc="75" dirty="0">
                <a:solidFill>
                  <a:srgbClr val="231F20"/>
                </a:solidFill>
                <a:latin typeface="Georgia"/>
                <a:cs typeface="Georgia"/>
              </a:rPr>
              <a:t>(1)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left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right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VL;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(2)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left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right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BF;</a:t>
            </a:r>
            <a:endParaRPr sz="1100">
              <a:latin typeface="Georgia"/>
              <a:cs typeface="Georgia"/>
            </a:endParaRPr>
          </a:p>
          <a:p>
            <a:pPr marL="13335" marR="5080" indent="-1270" algn="just">
              <a:lnSpc>
                <a:spcPct val="106100"/>
              </a:lnSpc>
            </a:pP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(3)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left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and right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GL.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single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pair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coherence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estimations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performed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us-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Welch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method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(García-Massó 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 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2016)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(an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extension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Pearson’s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cor-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relation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coefficient):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15294" y="6684675"/>
            <a:ext cx="8064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45" dirty="0">
                <a:solidFill>
                  <a:srgbClr val="231F20"/>
                </a:solidFill>
                <a:latin typeface="DejaVu Serif"/>
                <a:cs typeface="DejaVu Serif"/>
              </a:rPr>
              <a:t>2</a:t>
            </a:r>
            <a:endParaRPr sz="750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39196" y="6735640"/>
            <a:ext cx="69850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395" dirty="0">
                <a:solidFill>
                  <a:srgbClr val="231F20"/>
                </a:solidFill>
                <a:latin typeface="DejaVu Serif"/>
                <a:cs typeface="DejaVu Serif"/>
              </a:rPr>
              <a:t>�𝑅𝑅𝑅𝑅</a:t>
            </a:r>
            <a:r>
              <a:rPr sz="1125" spc="-592" baseline="-14814" dirty="0">
                <a:solidFill>
                  <a:srgbClr val="231F20"/>
                </a:solidFill>
                <a:latin typeface="DejaVu Serif"/>
                <a:cs typeface="DejaVu Serif"/>
              </a:rPr>
              <a:t>𝑥𝑥𝑥𝑥𝑥𝑥𝑥𝑥</a:t>
            </a:r>
            <a:r>
              <a:rPr sz="1575" spc="-592" baseline="2645" dirty="0">
                <a:solidFill>
                  <a:srgbClr val="231F20"/>
                </a:solidFill>
                <a:latin typeface="DejaVu Serif"/>
                <a:cs typeface="DejaVu Serif"/>
              </a:rPr>
              <a:t>(</a:t>
            </a:r>
            <a:r>
              <a:rPr sz="1050" spc="-395" dirty="0">
                <a:solidFill>
                  <a:srgbClr val="231F20"/>
                </a:solidFill>
                <a:latin typeface="DejaVu Serif"/>
                <a:cs typeface="DejaVu Serif"/>
              </a:rPr>
              <a:t>𝜆𝜆𝜆𝜆</a:t>
            </a:r>
            <a:r>
              <a:rPr sz="1575" spc="-592" baseline="2645" dirty="0">
                <a:solidFill>
                  <a:srgbClr val="231F20"/>
                </a:solidFill>
                <a:latin typeface="DejaVu Serif"/>
                <a:cs typeface="DejaVu Serif"/>
              </a:rPr>
              <a:t>)</a:t>
            </a:r>
            <a:r>
              <a:rPr sz="1050" spc="-395" dirty="0">
                <a:solidFill>
                  <a:srgbClr val="231F20"/>
                </a:solidFill>
                <a:latin typeface="DejaVu Serif"/>
                <a:cs typeface="DejaVu Serif"/>
              </a:rPr>
              <a:t>�</a:t>
            </a:r>
            <a:r>
              <a:rPr sz="1050" spc="345" dirty="0">
                <a:solidFill>
                  <a:srgbClr val="231F20"/>
                </a:solidFill>
                <a:latin typeface="DejaVu Serif"/>
                <a:cs typeface="DejaVu Serif"/>
              </a:rPr>
              <a:t> </a:t>
            </a:r>
            <a:r>
              <a:rPr sz="1050" spc="-95" dirty="0">
                <a:solidFill>
                  <a:srgbClr val="231F20"/>
                </a:solidFill>
                <a:latin typeface="DejaVu Serif"/>
                <a:cs typeface="DejaVu Serif"/>
              </a:rPr>
              <a:t>=</a:t>
            </a:r>
            <a:endParaRPr sz="1050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22405" y="6645785"/>
            <a:ext cx="384175" cy="118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67335" algn="l"/>
              </a:tabLst>
            </a:pPr>
            <a:r>
              <a:rPr sz="600" spc="-434" dirty="0">
                <a:solidFill>
                  <a:srgbClr val="231F20"/>
                </a:solidFill>
                <a:latin typeface="DejaVu Serif"/>
                <a:cs typeface="DejaVu Serif"/>
              </a:rPr>
              <a:t>𝑥𝑥𝑥𝑥𝑥𝑥𝑥𝑥	𝑥𝑥𝑥𝑥𝑥𝑥𝑥𝑥</a:t>
            </a:r>
            <a:endParaRPr sz="600">
              <a:latin typeface="DejaVu Serif"/>
              <a:cs typeface="DejaVu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67156" y="6504995"/>
            <a:ext cx="71755" cy="118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spc="-20" dirty="0">
                <a:solidFill>
                  <a:srgbClr val="231F20"/>
                </a:solidFill>
                <a:latin typeface="DejaVu Serif"/>
                <a:cs typeface="DejaVu Serif"/>
              </a:rPr>
              <a:t>2</a:t>
            </a:r>
            <a:endParaRPr sz="600">
              <a:latin typeface="DejaVu Serif"/>
              <a:cs typeface="DejaVu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70169" y="6679314"/>
            <a:ext cx="614680" cy="118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spc="-240" dirty="0">
                <a:solidFill>
                  <a:srgbClr val="231F20"/>
                </a:solidFill>
                <a:latin typeface="DejaVu Serif"/>
                <a:cs typeface="DejaVu Serif"/>
              </a:rPr>
              <a:t>�𝑓𝑓𝑓𝑓</a:t>
            </a:r>
            <a:r>
              <a:rPr sz="900" spc="-359" baseline="-13888" dirty="0">
                <a:solidFill>
                  <a:srgbClr val="231F20"/>
                </a:solidFill>
                <a:latin typeface="DejaVu Serif"/>
                <a:cs typeface="DejaVu Serif"/>
              </a:rPr>
              <a:t>𝑥𝑥𝑥𝑥𝑥𝑥𝑥𝑥</a:t>
            </a:r>
            <a:r>
              <a:rPr sz="900" spc="-359" baseline="4629" dirty="0">
                <a:solidFill>
                  <a:srgbClr val="231F20"/>
                </a:solidFill>
                <a:latin typeface="DejaVu Serif"/>
                <a:cs typeface="DejaVu Serif"/>
              </a:rPr>
              <a:t>(</a:t>
            </a:r>
            <a:r>
              <a:rPr sz="600" spc="-240" dirty="0">
                <a:solidFill>
                  <a:srgbClr val="231F20"/>
                </a:solidFill>
                <a:latin typeface="DejaVu Serif"/>
                <a:cs typeface="DejaVu Serif"/>
              </a:rPr>
              <a:t>𝜆𝜆𝜆𝜆</a:t>
            </a:r>
            <a:r>
              <a:rPr sz="900" spc="-359" baseline="4629" dirty="0">
                <a:solidFill>
                  <a:srgbClr val="231F20"/>
                </a:solidFill>
                <a:latin typeface="DejaVu Serif"/>
                <a:cs typeface="DejaVu Serif"/>
              </a:rPr>
              <a:t>)</a:t>
            </a:r>
            <a:r>
              <a:rPr sz="600" spc="-240" dirty="0">
                <a:solidFill>
                  <a:srgbClr val="231F20"/>
                </a:solidFill>
                <a:latin typeface="DejaVu Serif"/>
                <a:cs typeface="DejaVu Serif"/>
              </a:rPr>
              <a:t>𝑓𝑓𝑓𝑓</a:t>
            </a:r>
            <a:r>
              <a:rPr sz="900" spc="-359" baseline="-13888" dirty="0">
                <a:solidFill>
                  <a:srgbClr val="231F20"/>
                </a:solidFill>
                <a:latin typeface="DejaVu Serif"/>
                <a:cs typeface="DejaVu Serif"/>
              </a:rPr>
              <a:t>𝑥𝑥𝑥𝑥𝑥𝑥𝑥𝑥</a:t>
            </a:r>
            <a:r>
              <a:rPr sz="900" spc="-359" baseline="4629" dirty="0">
                <a:solidFill>
                  <a:srgbClr val="231F20"/>
                </a:solidFill>
                <a:latin typeface="DejaVu Serif"/>
                <a:cs typeface="DejaVu Serif"/>
              </a:rPr>
              <a:t>(</a:t>
            </a:r>
            <a:r>
              <a:rPr sz="600" spc="-240" dirty="0">
                <a:solidFill>
                  <a:srgbClr val="231F20"/>
                </a:solidFill>
                <a:latin typeface="DejaVu Serif"/>
                <a:cs typeface="DejaVu Serif"/>
              </a:rPr>
              <a:t>𝜆𝜆𝜆𝜆</a:t>
            </a:r>
            <a:r>
              <a:rPr sz="900" spc="-359" baseline="4629" dirty="0">
                <a:solidFill>
                  <a:srgbClr val="231F20"/>
                </a:solidFill>
                <a:latin typeface="DejaVu Serif"/>
                <a:cs typeface="DejaVu Serif"/>
              </a:rPr>
              <a:t>)</a:t>
            </a:r>
            <a:r>
              <a:rPr sz="600" spc="-240" dirty="0">
                <a:solidFill>
                  <a:srgbClr val="231F20"/>
                </a:solidFill>
                <a:latin typeface="DejaVu Serif"/>
                <a:cs typeface="DejaVu Serif"/>
              </a:rPr>
              <a:t>�</a:t>
            </a:r>
            <a:endParaRPr sz="600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49990" y="6557266"/>
            <a:ext cx="1367790" cy="192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12140">
              <a:lnSpc>
                <a:spcPts val="560"/>
              </a:lnSpc>
              <a:spcBef>
                <a:spcPts val="110"/>
              </a:spcBef>
              <a:tabLst>
                <a:tab pos="1322705" algn="l"/>
              </a:tabLst>
            </a:pPr>
            <a:r>
              <a:rPr sz="900" spc="-30" baseline="-4629" dirty="0">
                <a:solidFill>
                  <a:srgbClr val="231F20"/>
                </a:solidFill>
                <a:latin typeface="DejaVu Serif"/>
                <a:cs typeface="DejaVu Serif"/>
              </a:rPr>
              <a:t>2</a:t>
            </a:r>
            <a:r>
              <a:rPr sz="600" u="sng" spc="7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DejaVu Serif"/>
                <a:cs typeface="DejaVu Serif"/>
              </a:rPr>
              <a:t> </a:t>
            </a:r>
            <a:r>
              <a:rPr sz="600" u="sng" spc="-28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DejaVu Serif"/>
                <a:cs typeface="DejaVu Serif"/>
              </a:rPr>
              <a:t>�𝑓𝑓𝑓𝑓</a:t>
            </a:r>
            <a:r>
              <a:rPr sz="900" u="sng" spc="-419" baseline="-13888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DejaVu Serif"/>
                <a:cs typeface="DejaVu Serif"/>
              </a:rPr>
              <a:t>𝑥𝑥𝑥𝑥𝑥𝑥𝑥𝑥</a:t>
            </a:r>
            <a:r>
              <a:rPr sz="600" u="sng" spc="-28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DejaVu Serif"/>
                <a:cs typeface="DejaVu Serif"/>
              </a:rPr>
              <a:t>𝜆𝜆𝜆𝜆�	</a:t>
            </a:r>
            <a:endParaRPr sz="600">
              <a:latin typeface="DejaVu Serif"/>
              <a:cs typeface="DejaVu Serif"/>
            </a:endParaRPr>
          </a:p>
          <a:p>
            <a:pPr marL="12700">
              <a:lnSpc>
                <a:spcPts val="740"/>
              </a:lnSpc>
              <a:tabLst>
                <a:tab pos="1322705" algn="l"/>
              </a:tabLst>
            </a:pPr>
            <a:r>
              <a:rPr sz="750" spc="-525" dirty="0">
                <a:solidFill>
                  <a:srgbClr val="231F20"/>
                </a:solidFill>
                <a:latin typeface="DejaVu Serif"/>
                <a:cs typeface="DejaVu Serif"/>
              </a:rPr>
              <a:t>�</a:t>
            </a:r>
            <a:r>
              <a:rPr sz="750" spc="-565" dirty="0">
                <a:solidFill>
                  <a:srgbClr val="231F20"/>
                </a:solidFill>
                <a:latin typeface="DejaVu Serif"/>
                <a:cs typeface="DejaVu Serif"/>
              </a:rPr>
              <a:t>𝑓𝑓𝑓𝑓  </a:t>
            </a:r>
            <a:r>
              <a:rPr sz="750" spc="-5" dirty="0">
                <a:solidFill>
                  <a:srgbClr val="231F20"/>
                </a:solidFill>
                <a:latin typeface="DejaVu Serif"/>
                <a:cs typeface="DejaVu Serif"/>
              </a:rPr>
              <a:t> </a:t>
            </a:r>
            <a:r>
              <a:rPr sz="750" spc="-570" dirty="0">
                <a:solidFill>
                  <a:srgbClr val="231F20"/>
                </a:solidFill>
                <a:latin typeface="DejaVu Serif"/>
                <a:cs typeface="DejaVu Serif"/>
              </a:rPr>
              <a:t>𝜆𝜆𝜆</a:t>
            </a:r>
            <a:r>
              <a:rPr sz="750" spc="-575" dirty="0">
                <a:solidFill>
                  <a:srgbClr val="231F20"/>
                </a:solidFill>
                <a:latin typeface="DejaVu Serif"/>
                <a:cs typeface="DejaVu Serif"/>
              </a:rPr>
              <a:t>𝜆</a:t>
            </a:r>
            <a:r>
              <a:rPr sz="750" spc="-530" dirty="0">
                <a:solidFill>
                  <a:srgbClr val="231F20"/>
                </a:solidFill>
                <a:latin typeface="DejaVu Serif"/>
                <a:cs typeface="DejaVu Serif"/>
              </a:rPr>
              <a:t>�</a:t>
            </a:r>
            <a:r>
              <a:rPr sz="750" spc="-545" dirty="0">
                <a:solidFill>
                  <a:srgbClr val="231F20"/>
                </a:solidFill>
                <a:latin typeface="DejaVu Serif"/>
                <a:cs typeface="DejaVu Serif"/>
              </a:rPr>
              <a:t>𝑅𝑅𝑅𝑅</a:t>
            </a:r>
            <a:r>
              <a:rPr sz="750" dirty="0">
                <a:solidFill>
                  <a:srgbClr val="231F20"/>
                </a:solidFill>
                <a:latin typeface="DejaVu Serif"/>
                <a:cs typeface="DejaVu Serif"/>
              </a:rPr>
              <a:t>   </a:t>
            </a:r>
            <a:r>
              <a:rPr sz="750" spc="-120" dirty="0">
                <a:solidFill>
                  <a:srgbClr val="231F20"/>
                </a:solidFill>
                <a:latin typeface="DejaVu Serif"/>
                <a:cs typeface="DejaVu Serif"/>
              </a:rPr>
              <a:t> </a:t>
            </a:r>
            <a:r>
              <a:rPr sz="1125" spc="7" baseline="3703" dirty="0">
                <a:solidFill>
                  <a:srgbClr val="231F20"/>
                </a:solidFill>
                <a:latin typeface="DejaVu Serif"/>
                <a:cs typeface="DejaVu Serif"/>
              </a:rPr>
              <a:t>(</a:t>
            </a:r>
            <a:r>
              <a:rPr sz="750" spc="-570" dirty="0">
                <a:solidFill>
                  <a:srgbClr val="231F20"/>
                </a:solidFill>
                <a:latin typeface="DejaVu Serif"/>
                <a:cs typeface="DejaVu Serif"/>
              </a:rPr>
              <a:t>𝜆𝜆𝜆</a:t>
            </a:r>
            <a:r>
              <a:rPr sz="750" spc="-565" dirty="0">
                <a:solidFill>
                  <a:srgbClr val="231F20"/>
                </a:solidFill>
                <a:latin typeface="DejaVu Serif"/>
                <a:cs typeface="DejaVu Serif"/>
              </a:rPr>
              <a:t>𝜆</a:t>
            </a:r>
            <a:r>
              <a:rPr sz="1125" spc="7" baseline="3703" dirty="0">
                <a:solidFill>
                  <a:srgbClr val="231F20"/>
                </a:solidFill>
                <a:latin typeface="DejaVu Serif"/>
                <a:cs typeface="DejaVu Serif"/>
              </a:rPr>
              <a:t>)</a:t>
            </a:r>
            <a:r>
              <a:rPr sz="750" spc="-535" dirty="0">
                <a:solidFill>
                  <a:srgbClr val="231F20"/>
                </a:solidFill>
                <a:latin typeface="DejaVu Serif"/>
                <a:cs typeface="DejaVu Serif"/>
              </a:rPr>
              <a:t>�</a:t>
            </a:r>
            <a:r>
              <a:rPr sz="750" dirty="0">
                <a:solidFill>
                  <a:srgbClr val="231F20"/>
                </a:solidFill>
                <a:latin typeface="DejaVu Serif"/>
                <a:cs typeface="DejaVu Serif"/>
              </a:rPr>
              <a:t> </a:t>
            </a:r>
            <a:r>
              <a:rPr sz="750" spc="-70" dirty="0">
                <a:solidFill>
                  <a:srgbClr val="231F20"/>
                </a:solidFill>
                <a:latin typeface="DejaVu Serif"/>
                <a:cs typeface="DejaVu Serif"/>
              </a:rPr>
              <a:t> </a:t>
            </a:r>
            <a:r>
              <a:rPr sz="750" spc="-85" dirty="0">
                <a:solidFill>
                  <a:srgbClr val="231F20"/>
                </a:solidFill>
                <a:latin typeface="DejaVu Serif"/>
                <a:cs typeface="DejaVu Serif"/>
              </a:rPr>
              <a:t>=</a:t>
            </a:r>
            <a:r>
              <a:rPr sz="750" dirty="0">
                <a:solidFill>
                  <a:srgbClr val="231F20"/>
                </a:solidFill>
                <a:latin typeface="DejaVu Serif"/>
                <a:cs typeface="DejaVu Serif"/>
              </a:rPr>
              <a:t>	</a:t>
            </a:r>
            <a:r>
              <a:rPr sz="750" spc="-525" dirty="0">
                <a:solidFill>
                  <a:srgbClr val="231F20"/>
                </a:solidFill>
                <a:latin typeface="DejaVu Serif"/>
                <a:cs typeface="DejaVu Serif"/>
              </a:rPr>
              <a:t>�</a:t>
            </a:r>
            <a:endParaRPr sz="750">
              <a:latin typeface="DejaVu Serif"/>
              <a:cs typeface="DejaVu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01945" y="6877801"/>
            <a:ext cx="412115" cy="118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91465" algn="l"/>
              </a:tabLst>
            </a:pPr>
            <a:r>
              <a:rPr sz="600" spc="-440" dirty="0">
                <a:solidFill>
                  <a:srgbClr val="231F20"/>
                </a:solidFill>
                <a:latin typeface="DejaVu Serif"/>
                <a:cs typeface="DejaVu Serif"/>
              </a:rPr>
              <a:t>𝑥𝑥𝑥𝑥𝑥𝑥𝑥𝑥	</a:t>
            </a:r>
            <a:r>
              <a:rPr sz="600" spc="-425" dirty="0">
                <a:solidFill>
                  <a:srgbClr val="231F20"/>
                </a:solidFill>
                <a:latin typeface="DejaVu Serif"/>
                <a:cs typeface="DejaVu Serif"/>
              </a:rPr>
              <a:t>𝑥𝑥𝑥𝑥𝑥𝑥𝑥𝑥</a:t>
            </a:r>
            <a:endParaRPr sz="600">
              <a:latin typeface="DejaVu Serif"/>
              <a:cs typeface="DejaVu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32209" y="6841583"/>
            <a:ext cx="65278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380" dirty="0">
                <a:solidFill>
                  <a:srgbClr val="231F20"/>
                </a:solidFill>
                <a:latin typeface="DejaVu Serif"/>
                <a:cs typeface="DejaVu Serif"/>
              </a:rPr>
              <a:t>�𝑓𝑓𝑓𝑓</a:t>
            </a:r>
            <a:r>
              <a:rPr sz="750" spc="409" dirty="0">
                <a:solidFill>
                  <a:srgbClr val="231F20"/>
                </a:solidFill>
                <a:latin typeface="DejaVu Serif"/>
                <a:cs typeface="DejaVu Serif"/>
              </a:rPr>
              <a:t> </a:t>
            </a:r>
            <a:r>
              <a:rPr sz="1125" spc="-405" baseline="3703" dirty="0">
                <a:solidFill>
                  <a:srgbClr val="231F20"/>
                </a:solidFill>
                <a:latin typeface="DejaVu Serif"/>
                <a:cs typeface="DejaVu Serif"/>
              </a:rPr>
              <a:t>(</a:t>
            </a:r>
            <a:r>
              <a:rPr sz="750" spc="-270" dirty="0">
                <a:solidFill>
                  <a:srgbClr val="231F20"/>
                </a:solidFill>
                <a:latin typeface="DejaVu Serif"/>
                <a:cs typeface="DejaVu Serif"/>
              </a:rPr>
              <a:t>𝜆𝜆𝜆𝜆</a:t>
            </a:r>
            <a:r>
              <a:rPr sz="1125" spc="-405" baseline="3703" dirty="0">
                <a:solidFill>
                  <a:srgbClr val="231F20"/>
                </a:solidFill>
                <a:latin typeface="DejaVu Serif"/>
                <a:cs typeface="DejaVu Serif"/>
              </a:rPr>
              <a:t>)</a:t>
            </a:r>
            <a:r>
              <a:rPr sz="750" spc="-270" dirty="0">
                <a:solidFill>
                  <a:srgbClr val="231F20"/>
                </a:solidFill>
                <a:latin typeface="DejaVu Serif"/>
                <a:cs typeface="DejaVu Serif"/>
              </a:rPr>
              <a:t>𝑓𝑓𝑓𝑓</a:t>
            </a:r>
            <a:r>
              <a:rPr sz="750" spc="475" dirty="0">
                <a:solidFill>
                  <a:srgbClr val="231F20"/>
                </a:solidFill>
                <a:latin typeface="DejaVu Serif"/>
                <a:cs typeface="DejaVu Serif"/>
              </a:rPr>
              <a:t> </a:t>
            </a:r>
            <a:r>
              <a:rPr sz="1125" spc="-397" baseline="3703" dirty="0">
                <a:solidFill>
                  <a:srgbClr val="231F20"/>
                </a:solidFill>
                <a:latin typeface="DejaVu Serif"/>
                <a:cs typeface="DejaVu Serif"/>
              </a:rPr>
              <a:t>(</a:t>
            </a:r>
            <a:r>
              <a:rPr sz="750" spc="-265" dirty="0">
                <a:solidFill>
                  <a:srgbClr val="231F20"/>
                </a:solidFill>
                <a:latin typeface="DejaVu Serif"/>
                <a:cs typeface="DejaVu Serif"/>
              </a:rPr>
              <a:t>𝜆𝜆𝜆𝜆</a:t>
            </a:r>
            <a:r>
              <a:rPr sz="1125" spc="-397" baseline="3703" dirty="0">
                <a:solidFill>
                  <a:srgbClr val="231F20"/>
                </a:solidFill>
                <a:latin typeface="DejaVu Serif"/>
                <a:cs typeface="DejaVu Serif"/>
              </a:rPr>
              <a:t>)</a:t>
            </a:r>
            <a:r>
              <a:rPr sz="750" spc="-265" dirty="0">
                <a:solidFill>
                  <a:srgbClr val="231F20"/>
                </a:solidFill>
                <a:latin typeface="DejaVu Serif"/>
                <a:cs typeface="DejaVu Serif"/>
              </a:rPr>
              <a:t>�</a:t>
            </a:r>
            <a:endParaRPr sz="750">
              <a:latin typeface="DejaVu Serif"/>
              <a:cs typeface="DejaVu Serif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862690" y="6844214"/>
            <a:ext cx="1335405" cy="0"/>
          </a:xfrm>
          <a:custGeom>
            <a:avLst/>
            <a:gdLst/>
            <a:ahLst/>
            <a:cxnLst/>
            <a:rect l="l" t="t" r="r" b="b"/>
            <a:pathLst>
              <a:path w="1335404">
                <a:moveTo>
                  <a:pt x="0" y="0"/>
                </a:moveTo>
                <a:lnTo>
                  <a:pt x="1335011" y="0"/>
                </a:lnTo>
              </a:path>
            </a:pathLst>
          </a:custGeom>
          <a:ln w="94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333604" y="6709498"/>
            <a:ext cx="3981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50" dirty="0">
                <a:solidFill>
                  <a:srgbClr val="231F20"/>
                </a:solidFill>
                <a:latin typeface="Georgia"/>
                <a:cs typeface="Georgia"/>
              </a:rPr>
              <a:t>[</a:t>
            </a:r>
            <a:r>
              <a:rPr sz="1100" i="1" spc="-70" dirty="0">
                <a:solidFill>
                  <a:srgbClr val="231F20"/>
                </a:solidFill>
                <a:latin typeface="Georgia"/>
                <a:cs typeface="Georgia"/>
              </a:rPr>
              <a:t>Eq</a:t>
            </a:r>
            <a:r>
              <a:rPr sz="1100" i="1" spc="-100" dirty="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r>
              <a:rPr sz="1100" i="1" spc="135" dirty="0">
                <a:solidFill>
                  <a:srgbClr val="231F20"/>
                </a:solidFill>
                <a:latin typeface="Georgia"/>
                <a:cs typeface="Georgia"/>
              </a:rPr>
              <a:t>1</a:t>
            </a:r>
            <a:r>
              <a:rPr sz="1100" spc="50" dirty="0">
                <a:solidFill>
                  <a:srgbClr val="231F20"/>
                </a:solidFill>
                <a:latin typeface="Georgia"/>
                <a:cs typeface="Georgia"/>
              </a:rPr>
              <a:t>]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909" y="864451"/>
            <a:ext cx="53320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EFFECTS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SHORT-TERM,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Georgia"/>
                <a:cs typeface="Georgia"/>
              </a:rPr>
              <a:t>HIGH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PLyOMETRIC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Georgia"/>
                <a:cs typeface="Georgia"/>
              </a:rPr>
              <a:t>REGIMEN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CONTROL</a:t>
            </a:r>
            <a:r>
              <a:rPr sz="7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7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Georgia"/>
                <a:cs typeface="Georgia"/>
              </a:rPr>
              <a:t>ADULTS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82699" y="9875723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39147" y="9917003"/>
            <a:ext cx="32804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33725" algn="l"/>
              </a:tabLst>
            </a:pPr>
            <a:r>
              <a:rPr sz="1000" spc="1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ww</a:t>
            </a:r>
            <a:r>
              <a:rPr sz="1000" spc="-4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w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.ir</a:t>
            </a:r>
            <a:r>
              <a:rPr sz="1000" spc="-3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onsjou</a:t>
            </a:r>
            <a:r>
              <a:rPr sz="1000" spc="-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nal.or</a:t>
            </a:r>
            <a:r>
              <a:rPr sz="1000" spc="5" dirty="0">
                <a:solidFill>
                  <a:srgbClr val="231F20"/>
                </a:solidFill>
                <a:latin typeface="Georgia"/>
                <a:cs typeface="Georgia"/>
                <a:hlinkClick r:id="rId2"/>
              </a:rPr>
              <a:t>g</a:t>
            </a:r>
            <a:r>
              <a:rPr sz="1000" dirty="0">
                <a:solidFill>
                  <a:srgbClr val="231F20"/>
                </a:solidFill>
                <a:latin typeface="Georgia"/>
                <a:cs typeface="Georgia"/>
              </a:rPr>
              <a:t>	</a:t>
            </a:r>
            <a:r>
              <a:rPr sz="1000" spc="40" dirty="0">
                <a:solidFill>
                  <a:srgbClr val="231F20"/>
                </a:solidFill>
                <a:latin typeface="Georgia"/>
                <a:cs typeface="Georgia"/>
              </a:rPr>
              <a:t>15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0538" y="1181938"/>
            <a:ext cx="2604135" cy="482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 marR="10795" indent="-9525" algn="just">
              <a:lnSpc>
                <a:spcPct val="106100"/>
              </a:lnSpc>
              <a:spcBef>
                <a:spcPts val="100"/>
              </a:spcBef>
            </a:pP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Where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</a:t>
            </a:r>
            <a:r>
              <a:rPr sz="975" spc="-22" baseline="-29914" dirty="0">
                <a:solidFill>
                  <a:srgbClr val="231F20"/>
                </a:solidFill>
                <a:latin typeface="Georgia"/>
                <a:cs typeface="Georgia"/>
              </a:rPr>
              <a:t>xy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</a:t>
            </a:r>
            <a:r>
              <a:rPr sz="1100" spc="-15" dirty="0">
                <a:solidFill>
                  <a:srgbClr val="231F20"/>
                </a:solidFill>
                <a:latin typeface="Times New Roman"/>
                <a:cs typeface="Times New Roman"/>
              </a:rPr>
              <a:t>λ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)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intermuscular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coherence, 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975" spc="22" baseline="-29914" dirty="0">
                <a:solidFill>
                  <a:srgbClr val="231F20"/>
                </a:solidFill>
                <a:latin typeface="Georgia"/>
                <a:cs typeface="Georgia"/>
              </a:rPr>
              <a:t>xy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</a:t>
            </a:r>
            <a:r>
              <a:rPr sz="1100" spc="15" dirty="0">
                <a:solidFill>
                  <a:srgbClr val="231F20"/>
                </a:solidFill>
                <a:latin typeface="Times New Roman"/>
                <a:cs typeface="Times New Roman"/>
              </a:rPr>
              <a:t>λ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)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cross-spectrum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between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both  signals,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975" spc="22" baseline="-29914" dirty="0">
                <a:solidFill>
                  <a:srgbClr val="231F20"/>
                </a:solidFill>
                <a:latin typeface="Georgia"/>
                <a:cs typeface="Georgia"/>
              </a:rPr>
              <a:t>xx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(</a:t>
            </a:r>
            <a:r>
              <a:rPr sz="1100" spc="15" dirty="0">
                <a:solidFill>
                  <a:srgbClr val="231F20"/>
                </a:solidFill>
                <a:latin typeface="Times New Roman"/>
                <a:cs typeface="Times New Roman"/>
              </a:rPr>
              <a:t>λ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)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auto-spectrum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of the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first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signal and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f</a:t>
            </a:r>
            <a:r>
              <a:rPr sz="975" spc="15" baseline="-29914" dirty="0">
                <a:solidFill>
                  <a:srgbClr val="231F20"/>
                </a:solidFill>
                <a:latin typeface="Georgia"/>
                <a:cs typeface="Georgia"/>
              </a:rPr>
              <a:t>yy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(</a:t>
            </a:r>
            <a:r>
              <a:rPr sz="1100" spc="10" dirty="0">
                <a:solidFill>
                  <a:srgbClr val="231F20"/>
                </a:solidFill>
                <a:latin typeface="Times New Roman"/>
                <a:cs typeface="Times New Roman"/>
              </a:rPr>
              <a:t>λ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)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auto-spectrum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second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signal.</a:t>
            </a:r>
            <a:endParaRPr sz="1100">
              <a:latin typeface="Georgia"/>
              <a:cs typeface="Georgia"/>
            </a:endParaRPr>
          </a:p>
          <a:p>
            <a:pPr marL="15240" marR="5080" indent="147320" algn="just">
              <a:lnSpc>
                <a:spcPct val="106100"/>
              </a:lnSpc>
            </a:pP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estimated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coherence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using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Welch’s 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periodogram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(García-Massó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2016)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method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obtained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assistance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in-built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MATLAB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functions.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coher-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ence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spectra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determined using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fast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Fourier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transform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(FFT).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spectra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de-  rived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using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FFT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approach are defined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pointwise, and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difference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frequen-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between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two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adjacent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points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given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by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sampling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rate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divided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FFT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win-  dow size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(Grosse,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2004).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non-overlapping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Hamming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window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512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points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(number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samples/2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204" dirty="0">
                <a:solidFill>
                  <a:srgbClr val="231F20"/>
                </a:solidFill>
                <a:latin typeface="Georgia"/>
                <a:cs typeface="Georgia"/>
              </a:rPr>
              <a:t>=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417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which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closest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power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2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512)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frequency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range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from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0–55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Hz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analyzed.</a:t>
            </a:r>
            <a:endParaRPr sz="1100">
              <a:latin typeface="Georgia"/>
              <a:cs typeface="Georgia"/>
            </a:endParaRPr>
          </a:p>
          <a:p>
            <a:pPr marL="13970" marR="5080" indent="157480" algn="just">
              <a:lnSpc>
                <a:spcPct val="106100"/>
              </a:lnSpc>
            </a:pP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accordance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previous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literature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(García-Massó </a:t>
            </a:r>
            <a:r>
              <a:rPr sz="1100" i="1" spc="-30" dirty="0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sz="1100" i="1" spc="-15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2016), the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statistical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significance for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single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pair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coherence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esti- 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mations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computed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obtain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threshold 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which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95%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confidence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interval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per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mus-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cle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pair.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 equation used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calculate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this 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95%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confidence threshold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is: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87334" y="6309766"/>
            <a:ext cx="64769" cy="6985"/>
          </a:xfrm>
          <a:custGeom>
            <a:avLst/>
            <a:gdLst/>
            <a:ahLst/>
            <a:cxnLst/>
            <a:rect l="l" t="t" r="r" b="b"/>
            <a:pathLst>
              <a:path w="64769" h="6985">
                <a:moveTo>
                  <a:pt x="0" y="6845"/>
                </a:moveTo>
                <a:lnTo>
                  <a:pt x="64465" y="6845"/>
                </a:lnTo>
                <a:lnTo>
                  <a:pt x="64465" y="0"/>
                </a:lnTo>
                <a:lnTo>
                  <a:pt x="0" y="0"/>
                </a:lnTo>
                <a:lnTo>
                  <a:pt x="0" y="684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22869" y="6284372"/>
            <a:ext cx="129539" cy="0"/>
          </a:xfrm>
          <a:custGeom>
            <a:avLst/>
            <a:gdLst/>
            <a:ahLst/>
            <a:cxnLst/>
            <a:rect l="l" t="t" r="r" b="b"/>
            <a:pathLst>
              <a:path w="129539">
                <a:moveTo>
                  <a:pt x="0" y="0"/>
                </a:moveTo>
                <a:lnTo>
                  <a:pt x="128943" y="0"/>
                </a:lnTo>
              </a:path>
            </a:pathLst>
          </a:custGeom>
          <a:ln w="961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61935" y="6515938"/>
            <a:ext cx="2602230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10" indent="150495" algn="just">
              <a:lnSpc>
                <a:spcPct val="106100"/>
              </a:lnSpc>
              <a:spcBef>
                <a:spcPts val="100"/>
              </a:spcBef>
            </a:pP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Where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‘</a:t>
            </a:r>
            <a:r>
              <a:rPr sz="1100" spc="-55" dirty="0">
                <a:solidFill>
                  <a:srgbClr val="231F20"/>
                </a:solidFill>
                <a:latin typeface="DejaVu Serif"/>
                <a:cs typeface="DejaVu Serif"/>
              </a:rPr>
              <a:t>𝑥 </a:t>
            </a:r>
            <a:r>
              <a:rPr sz="1100" spc="-130" dirty="0">
                <a:solidFill>
                  <a:srgbClr val="231F20"/>
                </a:solidFill>
                <a:latin typeface="Georgia"/>
                <a:cs typeface="Georgia"/>
              </a:rPr>
              <a:t>’̅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mean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sample, </a:t>
            </a:r>
            <a:r>
              <a:rPr sz="1100" spc="-405" dirty="0">
                <a:solidFill>
                  <a:srgbClr val="231F20"/>
                </a:solidFill>
                <a:latin typeface="Georgia"/>
                <a:cs typeface="Georgia"/>
              </a:rPr>
              <a:t>‘sd’ </a:t>
            </a:r>
            <a:r>
              <a:rPr sz="1100" spc="-2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standard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deviation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sample,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‘n’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is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number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samples,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‘z’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t-value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one-sided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confidence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limit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at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95% 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(p </a:t>
            </a:r>
            <a:r>
              <a:rPr sz="1100" spc="204" dirty="0">
                <a:solidFill>
                  <a:srgbClr val="231F20"/>
                </a:solidFill>
                <a:latin typeface="Georgia"/>
                <a:cs typeface="Georgia"/>
              </a:rPr>
              <a:t>&lt;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0.05).</a:t>
            </a:r>
            <a:endParaRPr sz="1100">
              <a:latin typeface="Georgia"/>
              <a:cs typeface="Georgia"/>
            </a:endParaRPr>
          </a:p>
          <a:p>
            <a:pPr marL="12700" marR="5080" indent="157480" algn="just">
              <a:lnSpc>
                <a:spcPct val="106100"/>
              </a:lnSpc>
            </a:pP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It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hypothesized that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higher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ampli- 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tudes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muscle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activity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expected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be 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observed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lower </a:t>
            </a:r>
            <a:r>
              <a:rPr sz="1100" spc="20" dirty="0">
                <a:solidFill>
                  <a:srgbClr val="231F20"/>
                </a:solidFill>
                <a:latin typeface="Georgia"/>
                <a:cs typeface="Georgia"/>
              </a:rPr>
              <a:t>frequency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range 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(0–10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Hz)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an overall increase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coher-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ence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over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time.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results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Figure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Georgia"/>
                <a:cs typeface="Georgia"/>
              </a:rPr>
              <a:t>7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show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that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coherence did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increase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across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all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participants.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Most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increase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coher- 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ence was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lower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leg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(GL)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opposed  to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upper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leg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(VL,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BF).</a:t>
            </a:r>
            <a:endParaRPr sz="1100">
              <a:latin typeface="Georgia"/>
              <a:cs typeface="Georgia"/>
            </a:endParaRPr>
          </a:p>
          <a:p>
            <a:pPr marL="12700" marR="34290" indent="158750" algn="just">
              <a:lnSpc>
                <a:spcPct val="106000"/>
              </a:lnSpc>
            </a:pP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For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vertical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jump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test, performance 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(which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recorded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bi-weekly)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improved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overall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across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all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groups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participants.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This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can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seen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Figure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6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below.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8242" y="6171069"/>
            <a:ext cx="2564130" cy="260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30"/>
              </a:lnSpc>
              <a:spcBef>
                <a:spcPts val="100"/>
              </a:spcBef>
              <a:tabLst>
                <a:tab pos="2177415" algn="l"/>
              </a:tabLst>
            </a:pPr>
            <a:r>
              <a:rPr sz="1050" spc="-815" dirty="0">
                <a:solidFill>
                  <a:srgbClr val="231F20"/>
                </a:solidFill>
                <a:latin typeface="DejaVu Serif"/>
                <a:cs typeface="DejaVu Serif"/>
              </a:rPr>
              <a:t>𝑥𝑥𝑥</a:t>
            </a:r>
            <a:r>
              <a:rPr sz="1050" spc="-850" dirty="0">
                <a:solidFill>
                  <a:srgbClr val="231F20"/>
                </a:solidFill>
                <a:latin typeface="DejaVu Serif"/>
                <a:cs typeface="DejaVu Serif"/>
              </a:rPr>
              <a:t>𝑥</a:t>
            </a:r>
            <a:r>
              <a:rPr sz="1050" dirty="0">
                <a:solidFill>
                  <a:srgbClr val="231F20"/>
                </a:solidFill>
                <a:latin typeface="DejaVu Serif"/>
                <a:cs typeface="DejaVu Serif"/>
              </a:rPr>
              <a:t>̅</a:t>
            </a:r>
            <a:r>
              <a:rPr sz="1050" spc="-35" dirty="0">
                <a:solidFill>
                  <a:srgbClr val="231F20"/>
                </a:solidFill>
                <a:latin typeface="DejaVu Serif"/>
                <a:cs typeface="DejaVu Serif"/>
              </a:rPr>
              <a:t> </a:t>
            </a:r>
            <a:r>
              <a:rPr sz="1050" spc="-75" dirty="0">
                <a:solidFill>
                  <a:srgbClr val="231F20"/>
                </a:solidFill>
                <a:latin typeface="DejaVu Serif"/>
                <a:cs typeface="DejaVu Serif"/>
              </a:rPr>
              <a:t>±</a:t>
            </a:r>
            <a:r>
              <a:rPr sz="1050" spc="-95" dirty="0">
                <a:solidFill>
                  <a:srgbClr val="231F20"/>
                </a:solidFill>
                <a:latin typeface="DejaVu Serif"/>
                <a:cs typeface="DejaVu Serif"/>
              </a:rPr>
              <a:t> </a:t>
            </a:r>
            <a:r>
              <a:rPr sz="1050" spc="-835" dirty="0">
                <a:solidFill>
                  <a:srgbClr val="231F20"/>
                </a:solidFill>
                <a:latin typeface="DejaVu Serif"/>
                <a:cs typeface="DejaVu Serif"/>
              </a:rPr>
              <a:t>𝑧𝑧𝑧𝑧</a:t>
            </a:r>
            <a:r>
              <a:rPr sz="1050" spc="-70" dirty="0">
                <a:solidFill>
                  <a:srgbClr val="231F20"/>
                </a:solidFill>
                <a:latin typeface="DejaVu Serif"/>
                <a:cs typeface="DejaVu Serif"/>
              </a:rPr>
              <a:t> </a:t>
            </a:r>
            <a:r>
              <a:rPr sz="1125" spc="-869" baseline="48148" dirty="0">
                <a:solidFill>
                  <a:srgbClr val="231F20"/>
                </a:solidFill>
                <a:latin typeface="DejaVu Serif"/>
                <a:cs typeface="DejaVu Serif"/>
              </a:rPr>
              <a:t>𝑠𝑠𝑠𝑠𝑠𝑠𝑠</a:t>
            </a:r>
            <a:r>
              <a:rPr sz="1125" spc="-862" baseline="48148" dirty="0">
                <a:solidFill>
                  <a:srgbClr val="231F20"/>
                </a:solidFill>
                <a:latin typeface="DejaVu Serif"/>
                <a:cs typeface="DejaVu Serif"/>
              </a:rPr>
              <a:t>𝑠</a:t>
            </a:r>
            <a:r>
              <a:rPr sz="1125" baseline="48148" dirty="0">
                <a:solidFill>
                  <a:srgbClr val="231F20"/>
                </a:solidFill>
                <a:latin typeface="DejaVu Serif"/>
                <a:cs typeface="DejaVu Serif"/>
              </a:rPr>
              <a:t>	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[</a:t>
            </a:r>
            <a:r>
              <a:rPr sz="1100" i="1" spc="-55" dirty="0">
                <a:solidFill>
                  <a:srgbClr val="231F20"/>
                </a:solidFill>
                <a:latin typeface="Georgia"/>
                <a:cs typeface="Georgia"/>
              </a:rPr>
              <a:t>Eq.2</a:t>
            </a:r>
            <a:r>
              <a:rPr sz="1100" spc="40" dirty="0">
                <a:solidFill>
                  <a:srgbClr val="231F20"/>
                </a:solidFill>
                <a:latin typeface="Georgia"/>
                <a:cs typeface="Georgia"/>
              </a:rPr>
              <a:t>]</a:t>
            </a:r>
            <a:endParaRPr sz="1100">
              <a:latin typeface="Georgia"/>
              <a:cs typeface="Georgia"/>
            </a:endParaRPr>
          </a:p>
          <a:p>
            <a:pPr marL="344170">
              <a:lnSpc>
                <a:spcPts val="710"/>
              </a:lnSpc>
            </a:pPr>
            <a:r>
              <a:rPr sz="750" spc="-260" dirty="0">
                <a:solidFill>
                  <a:srgbClr val="231F20"/>
                </a:solidFill>
                <a:latin typeface="DejaVu Serif"/>
                <a:cs typeface="DejaVu Serif"/>
              </a:rPr>
              <a:t>√</a:t>
            </a:r>
            <a:r>
              <a:rPr sz="1125" spc="-390" baseline="3703" dirty="0">
                <a:solidFill>
                  <a:srgbClr val="231F20"/>
                </a:solidFill>
                <a:latin typeface="DejaVu Serif"/>
                <a:cs typeface="DejaVu Serif"/>
              </a:rPr>
              <a:t>𝑛𝑛𝑛𝑛</a:t>
            </a:r>
            <a:endParaRPr sz="1125" baseline="3703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48289" y="1181938"/>
            <a:ext cx="2606675" cy="85598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180"/>
              </a:spcBef>
            </a:pPr>
            <a:r>
              <a:rPr sz="1100" b="1" spc="45" dirty="0">
                <a:solidFill>
                  <a:srgbClr val="231F20"/>
                </a:solidFill>
                <a:latin typeface="Times New Roman"/>
                <a:cs typeface="Times New Roman"/>
              </a:rPr>
              <a:t>Discussion</a:t>
            </a:r>
            <a:endParaRPr sz="1100">
              <a:latin typeface="Times New Roman"/>
              <a:cs typeface="Times New Roman"/>
            </a:endParaRPr>
          </a:p>
          <a:p>
            <a:pPr marL="12700" marR="5080" indent="8890" algn="just">
              <a:lnSpc>
                <a:spcPct val="106100"/>
              </a:lnSpc>
            </a:pP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study,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hypothesized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short-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term </a:t>
            </a:r>
            <a:r>
              <a:rPr sz="1100" spc="35" dirty="0">
                <a:solidFill>
                  <a:srgbClr val="231F20"/>
                </a:solidFill>
                <a:latin typeface="Georgia"/>
                <a:cs typeface="Georgia"/>
              </a:rPr>
              <a:t>(10 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week),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high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intensity,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bilateral 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plyometric regimen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will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change and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improve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various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dynamic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measures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young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adults. 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first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study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investigate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high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intensity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plyometric training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regimen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in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non-athletic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young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adults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(i.e.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not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profes-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sional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athletes).</a:t>
            </a:r>
            <a:endParaRPr sz="1100">
              <a:latin typeface="Georgia"/>
              <a:cs typeface="Georgia"/>
            </a:endParaRPr>
          </a:p>
          <a:p>
            <a:pPr marL="12700" marR="5080" indent="154305" algn="r">
              <a:lnSpc>
                <a:spcPct val="106100"/>
              </a:lnSpc>
            </a:pP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When assessing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postural</a:t>
            </a:r>
            <a:r>
              <a:rPr sz="1100" spc="2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stability</a:t>
            </a:r>
            <a:r>
              <a:rPr sz="1100" spc="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mea-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sures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(dynamic loading</a:t>
            </a:r>
            <a:r>
              <a:rPr sz="1100" spc="1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parameters),</a:t>
            </a:r>
            <a:r>
              <a:rPr sz="1100" spc="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CoP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velocity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CoP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95%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Ellipse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Area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(EA)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decreased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across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all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participants,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expect-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ed.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percentage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range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decrease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CoP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variables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ranged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from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0.5%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decrease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66%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decrease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r>
              <a:rPr sz="1100" spc="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certain</a:t>
            </a:r>
            <a:r>
              <a:rPr sz="1100" spc="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individuals. 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This is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extremely large range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values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obtained.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decrease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could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attributed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varying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time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frames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inten-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 sities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muscle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reorganization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each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Georgia"/>
                <a:cs typeface="Georgia"/>
              </a:rPr>
              <a:t>par-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ticipant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(Váczi,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2013)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(García-Massó</a:t>
            </a:r>
            <a:r>
              <a:rPr sz="1100" spc="1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35" dirty="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sz="1100" i="1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i="1" spc="-20" dirty="0">
                <a:solidFill>
                  <a:srgbClr val="231F20"/>
                </a:solidFill>
                <a:latin typeface="Georgia"/>
                <a:cs typeface="Georgia"/>
              </a:rPr>
              <a:t>al. </a:t>
            </a:r>
            <a:r>
              <a:rPr sz="1100" i="1" spc="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2016).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observed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Group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3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(male) 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had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lowest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change</a:t>
            </a:r>
            <a:r>
              <a:rPr sz="1100" spc="1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CoP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velocity.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participant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group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were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on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higher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end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of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body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5" dirty="0">
                <a:solidFill>
                  <a:srgbClr val="231F20"/>
                </a:solidFill>
                <a:latin typeface="Georgia"/>
                <a:cs typeface="Georgia"/>
              </a:rPr>
              <a:t>mass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height</a:t>
            </a:r>
            <a:r>
              <a:rPr sz="1100" spc="-9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scale.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All participants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instructed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ver-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bally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motivated to ensure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that</a:t>
            </a:r>
            <a:r>
              <a:rPr sz="1100" spc="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maximal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in-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tensity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being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exerted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throughout</a:t>
            </a:r>
            <a:r>
              <a:rPr sz="1100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training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regimen.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Intensity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frequen-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cy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are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inversely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proportional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often</a:t>
            </a:r>
            <a:r>
              <a:rPr sz="1100" spc="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(Váczi,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2013),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programs.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These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two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fac-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tors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study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remained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constant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through-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out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not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changed.</a:t>
            </a:r>
            <a:r>
              <a:rPr sz="1100" spc="23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frequency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 of the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jumps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determined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by</a:t>
            </a:r>
            <a:r>
              <a:rPr sz="1100" spc="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each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indi-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vidual,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depending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on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their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comfort</a:t>
            </a:r>
            <a:r>
              <a:rPr sz="1100" spc="-9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and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 ca-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pabilities.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During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training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regimen,</a:t>
            </a:r>
            <a:r>
              <a:rPr sz="1100" spc="-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 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limited to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ceiling.</a:t>
            </a:r>
            <a:r>
              <a:rPr sz="1100" spc="5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Georgia"/>
                <a:cs typeface="Georgia"/>
              </a:rPr>
              <a:t>It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evident that especially group</a:t>
            </a:r>
            <a:r>
              <a:rPr sz="1100" spc="14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3</a:t>
            </a:r>
            <a:r>
              <a:rPr sz="1100" spc="2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partic-  ipants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could,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fact,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jump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-114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higher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level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with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maximal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effort.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This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could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be</a:t>
            </a:r>
            <a:r>
              <a:rPr sz="1100" spc="1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an</a:t>
            </a:r>
            <a:r>
              <a:rPr sz="1100" spc="7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at-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tributing factor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 this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large</a:t>
            </a:r>
            <a:r>
              <a:rPr sz="1100" spc="-14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difference</a:t>
            </a:r>
            <a:r>
              <a:rPr sz="1100" spc="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in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variation between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1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different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groups,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group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3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participants</a:t>
            </a:r>
            <a:r>
              <a:rPr sz="1100" spc="1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</a:t>
            </a:r>
            <a:r>
              <a:rPr sz="1100" spc="3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actu-  </a:t>
            </a:r>
            <a:r>
              <a:rPr sz="1100" dirty="0">
                <a:solidFill>
                  <a:srgbClr val="231F20"/>
                </a:solidFill>
                <a:latin typeface="Georgia"/>
                <a:cs typeface="Georgia"/>
              </a:rPr>
              <a:t>ally executing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exercise at</a:t>
            </a:r>
            <a:r>
              <a:rPr sz="1100" spc="5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sz="1100" spc="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sub-maxi-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mal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level.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They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were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instructed</a:t>
            </a:r>
            <a:r>
              <a:rPr sz="1100" spc="-6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sz="1100" spc="-6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however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compensate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this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by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increasing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5" dirty="0">
                <a:solidFill>
                  <a:srgbClr val="231F20"/>
                </a:solidFill>
                <a:latin typeface="Georgia"/>
                <a:cs typeface="Georgia"/>
              </a:rPr>
              <a:t>frequency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of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their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jumps. </a:t>
            </a:r>
            <a:r>
              <a:rPr sz="1100" spc="-40" dirty="0">
                <a:solidFill>
                  <a:srgbClr val="231F20"/>
                </a:solidFill>
                <a:latin typeface="Georgia"/>
                <a:cs typeface="Georgia"/>
              </a:rPr>
              <a:t>A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similar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trend </a:t>
            </a:r>
            <a:r>
              <a:rPr sz="1100" spc="-5" dirty="0">
                <a:solidFill>
                  <a:srgbClr val="231F20"/>
                </a:solidFill>
                <a:latin typeface="Georgia"/>
                <a:cs typeface="Georgia"/>
              </a:rPr>
              <a:t>was</a:t>
            </a:r>
            <a:r>
              <a:rPr sz="1100" spc="-8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also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 ob- </a:t>
            </a:r>
            <a:r>
              <a:rPr sz="1100" spc="-15" dirty="0">
                <a:solidFill>
                  <a:srgbClr val="231F20"/>
                </a:solidFill>
                <a:latin typeface="Georgia"/>
                <a:cs typeface="Georgia"/>
              </a:rPr>
              <a:t> served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Georgia"/>
                <a:cs typeface="Georgia"/>
              </a:rPr>
              <a:t>for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the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CoP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orgia"/>
                <a:cs typeface="Georgia"/>
              </a:rPr>
              <a:t>95%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30" dirty="0">
                <a:solidFill>
                  <a:srgbClr val="231F20"/>
                </a:solidFill>
                <a:latin typeface="Georgia"/>
                <a:cs typeface="Georgia"/>
              </a:rPr>
              <a:t>Ellipse</a:t>
            </a:r>
            <a:r>
              <a:rPr sz="1100" spc="-75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orgia"/>
                <a:cs typeface="Georgia"/>
              </a:rPr>
              <a:t>Area,</a:t>
            </a:r>
            <a:r>
              <a:rPr sz="1100" spc="-80" dirty="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Georgia"/>
                <a:cs typeface="Georgia"/>
              </a:rPr>
              <a:t>where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02905" y="2667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02905" y="10958703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6700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26705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26705" y="1103490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7286</Words>
  <Application>Microsoft Office PowerPoint</Application>
  <PresentationFormat>Niestandardowy</PresentationFormat>
  <Paragraphs>190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DejaVu Serif</vt:lpstr>
      <vt:lpstr>Georgia</vt:lpstr>
      <vt:lpstr>Times New Roman</vt:lpstr>
      <vt:lpstr>Trebuchet MS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IRONS 25.indd</dc:title>
  <dc:creator>Agnieszka Wincek</dc:creator>
  <cp:lastModifiedBy>Użytkownik systemu Windows</cp:lastModifiedBy>
  <cp:revision>1</cp:revision>
  <dcterms:created xsi:type="dcterms:W3CDTF">2019-01-21T09:21:05Z</dcterms:created>
  <dcterms:modified xsi:type="dcterms:W3CDTF">2019-01-21T09:21:49Z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2019-01-07T00:00:00Z</vt:filetime>
  </property>
  <property fmtid="{D5CDD505-2E9C-101B-9397-08002B2CF9AE}" pid="3" name="Creator">
    <vt:lpwstr>PDFsam Basic v3.3.2</vt:lpwstr>
  </property>
  <property fmtid="{D5CDD505-2E9C-101B-9397-08002B2CF9AE}" pid="4" name="LastSaved">
    <vt:filetime>2019-01-21T00:00:00Z</vt:filetime>
  </property>
</Properties>
</file>